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88" r:id="rId1"/>
  </p:sldMasterIdLst>
  <p:sldIdLst>
    <p:sldId id="256" r:id="rId2"/>
    <p:sldId id="273" r:id="rId3"/>
    <p:sldId id="274" r:id="rId4"/>
    <p:sldId id="275" r:id="rId5"/>
    <p:sldId id="276" r:id="rId6"/>
    <p:sldId id="277" r:id="rId7"/>
    <p:sldId id="278" r:id="rId8"/>
    <p:sldId id="279" r:id="rId9"/>
    <p:sldId id="257" r:id="rId10"/>
    <p:sldId id="258" r:id="rId11"/>
    <p:sldId id="259" r:id="rId12"/>
    <p:sldId id="280" r:id="rId13"/>
    <p:sldId id="260" r:id="rId14"/>
    <p:sldId id="261" r:id="rId15"/>
    <p:sldId id="281" r:id="rId16"/>
    <p:sldId id="282" r:id="rId17"/>
    <p:sldId id="283" r:id="rId18"/>
    <p:sldId id="284" r:id="rId19"/>
    <p:sldId id="285" r:id="rId20"/>
    <p:sldId id="286" r:id="rId21"/>
    <p:sldId id="262" r:id="rId22"/>
    <p:sldId id="263" r:id="rId23"/>
    <p:sldId id="264" r:id="rId24"/>
    <p:sldId id="265" r:id="rId25"/>
    <p:sldId id="266" r:id="rId26"/>
    <p:sldId id="297" r:id="rId27"/>
    <p:sldId id="267" r:id="rId28"/>
    <p:sldId id="268" r:id="rId29"/>
    <p:sldId id="269" r:id="rId30"/>
    <p:sldId id="295" r:id="rId31"/>
    <p:sldId id="272" r:id="rId32"/>
    <p:sldId id="296" r:id="rId33"/>
    <p:sldId id="298" r:id="rId34"/>
    <p:sldId id="299" r:id="rId35"/>
    <p:sldId id="300" r:id="rId36"/>
    <p:sldId id="301" r:id="rId37"/>
    <p:sldId id="270" r:id="rId38"/>
    <p:sldId id="303" r:id="rId39"/>
    <p:sldId id="302" r:id="rId40"/>
    <p:sldId id="304" r:id="rId41"/>
    <p:sldId id="305" r:id="rId42"/>
    <p:sldId id="306" r:id="rId43"/>
    <p:sldId id="307" r:id="rId44"/>
    <p:sldId id="308" r:id="rId45"/>
    <p:sldId id="309" r:id="rId46"/>
    <p:sldId id="287" r:id="rId47"/>
    <p:sldId id="288" r:id="rId48"/>
    <p:sldId id="289" r:id="rId49"/>
    <p:sldId id="290" r:id="rId50"/>
    <p:sldId id="291" r:id="rId51"/>
    <p:sldId id="292" r:id="rId52"/>
    <p:sldId id="293" r:id="rId53"/>
    <p:sldId id="294" r:id="rId54"/>
    <p:sldId id="310" r:id="rId55"/>
    <p:sldId id="311" r:id="rId56"/>
    <p:sldId id="313" r:id="rId57"/>
    <p:sldId id="314" r:id="rId58"/>
    <p:sldId id="312" r:id="rId5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5" d="100"/>
          <a:sy n="115" d="100"/>
        </p:scale>
        <p:origin x="372"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smtClean="0"/>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smtClean="0"/>
              <a:t>1/5/2022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7053407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4AAD347D-5ACD-4C99-B74B-A9C85AD731AF}" type="datetimeFigureOut">
              <a:rPr lang="en-US" smtClean="0"/>
              <a:t>1/5/2022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87491084"/>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smtClean="0"/>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4" name="Date Placeholder 3"/>
          <p:cNvSpPr>
            <a:spLocks noGrp="1"/>
          </p:cNvSpPr>
          <p:nvPr>
            <p:ph type="dt" sz="half" idx="10"/>
          </p:nvPr>
        </p:nvSpPr>
        <p:spPr/>
        <p:txBody>
          <a:bodyPr/>
          <a:lstStyle/>
          <a:p>
            <a:fld id="{4509A250-FF31-4206-8172-F9D3106AACB1}" type="datetimeFigureOut">
              <a:rPr lang="en-US" smtClean="0"/>
              <a:t>1/5/2022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525960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smtClean="0"/>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smtClean="0"/>
              <a:t>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4" name="Date Placeholder 3"/>
          <p:cNvSpPr>
            <a:spLocks noGrp="1"/>
          </p:cNvSpPr>
          <p:nvPr>
            <p:ph type="dt" sz="half" idx="10"/>
          </p:nvPr>
        </p:nvSpPr>
        <p:spPr/>
        <p:txBody>
          <a:bodyPr/>
          <a:lstStyle/>
          <a:p>
            <a:fld id="{4509A250-FF31-4206-8172-F9D3106AACB1}" type="datetimeFigureOut">
              <a:rPr lang="en-US" smtClean="0"/>
              <a:t>1/5/2022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329095902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4509A250-FF31-4206-8172-F9D3106AACB1}" type="datetimeFigureOut">
              <a:rPr lang="en-US" smtClean="0"/>
              <a:t>1/5/2022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8614877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AAD347D-5ACD-4C99-B74B-A9C85AD731AF}" type="datetimeFigureOut">
              <a:rPr lang="en-US" smtClean="0"/>
              <a:t>1/5/2022</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01149947"/>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AAD347D-5ACD-4C99-B74B-A9C85AD731AF}" type="datetimeFigureOut">
              <a:rPr lang="en-US" smtClean="0"/>
              <a:t>1/5/2022</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344992935"/>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1/5/2022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410615134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1/5/2022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5357776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3"/>
          <p:cNvSpPr>
            <a:spLocks noGrp="1"/>
          </p:cNvSpPr>
          <p:nvPr>
            <p:ph type="dt" sz="half" idx="10"/>
          </p:nvPr>
        </p:nvSpPr>
        <p:spPr/>
        <p:txBody>
          <a:bodyPr/>
          <a:lstStyle/>
          <a:p>
            <a:fld id="{4509A250-FF31-4206-8172-F9D3106AACB1}" type="datetimeFigureOut">
              <a:rPr lang="en-US" smtClean="0"/>
              <a:t>1/5/2022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0636517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9796027F-7875-4030-9381-8BD8C4F21935}" type="datetimeFigureOut">
              <a:rPr lang="en-US" smtClean="0"/>
              <a:t>1/5/2022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9832404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9796027F-7875-4030-9381-8BD8C4F21935}" type="datetimeFigureOut">
              <a:rPr lang="en-US" smtClean="0"/>
              <a:t>1/5/2022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5650978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9796027F-7875-4030-9381-8BD8C4F21935}" type="datetimeFigureOut">
              <a:rPr lang="en-US" smtClean="0"/>
              <a:t>1/5/2022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9366142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7" name="Date Placeholder 2"/>
          <p:cNvSpPr>
            <a:spLocks noGrp="1"/>
          </p:cNvSpPr>
          <p:nvPr>
            <p:ph type="dt" sz="half" idx="10"/>
          </p:nvPr>
        </p:nvSpPr>
        <p:spPr/>
        <p:txBody>
          <a:bodyPr/>
          <a:lstStyle/>
          <a:p>
            <a:fld id="{4509A250-FF31-4206-8172-F9D3106AACB1}" type="datetimeFigureOut">
              <a:rPr lang="en-US" smtClean="0"/>
              <a:t>1/5/2022</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4373522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509A250-FF31-4206-8172-F9D3106AACB1}" type="datetimeFigureOut">
              <a:rPr lang="en-US" smtClean="0"/>
              <a:t>1/5/2022</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0853325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7" name="Date Placeholder 4"/>
          <p:cNvSpPr>
            <a:spLocks noGrp="1"/>
          </p:cNvSpPr>
          <p:nvPr>
            <p:ph type="dt" sz="half" idx="10"/>
          </p:nvPr>
        </p:nvSpPr>
        <p:spPr/>
        <p:txBody>
          <a:bodyPr/>
          <a:lstStyle/>
          <a:p>
            <a:fld id="{4509A250-FF31-4206-8172-F9D3106AACB1}" type="datetimeFigureOut">
              <a:rPr lang="en-US" smtClean="0"/>
              <a:t>1/5/2022</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3356161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4509A250-FF31-4206-8172-F9D3106AACB1}" type="datetimeFigureOut">
              <a:rPr lang="en-US" smtClean="0"/>
              <a:t>1/5/2022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40351437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smtClean="0"/>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AAD347D-5ACD-4C99-B74B-A9C85AD731AF}" type="datetimeFigureOut">
              <a:rPr lang="en-US" smtClean="0"/>
              <a:t>1/5/2022</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02111984F565}" type="slidenum">
              <a:rPr lang="en-US" smtClean="0"/>
              <a:t>‹#›</a:t>
            </a:fld>
            <a:endParaRPr lang="en-US" dirty="0"/>
          </a:p>
        </p:txBody>
      </p:sp>
    </p:spTree>
    <p:extLst>
      <p:ext uri="{BB962C8B-B14F-4D97-AF65-F5344CB8AC3E}">
        <p14:creationId xmlns:p14="http://schemas.microsoft.com/office/powerpoint/2010/main" val="4233621687"/>
      </p:ext>
    </p:extLst>
  </p:cSld>
  <p:clrMap bg1="dk1" tx1="lt1" bg2="dk2" tx2="lt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 id="2147483700" r:id="rId12"/>
    <p:sldLayoutId id="2147483701" r:id="rId13"/>
    <p:sldLayoutId id="2147483702" r:id="rId14"/>
    <p:sldLayoutId id="2147483703" r:id="rId15"/>
    <p:sldLayoutId id="2147483704" r:id="rId16"/>
    <p:sldLayoutId id="2147483705"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docs.microsoft.com/en-us/windows/wsl/install-win10" TargetMode="External"/><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hyperlink" Target="https://docs.docker.com/docker-for-windows/wsl/" TargetMode="External"/></Relationships>
</file>

<file path=ppt/slides/_rels/slide22.xml.rels><?xml version="1.0" encoding="UTF-8" standalone="yes"?>
<Relationships xmlns="http://schemas.openxmlformats.org/package/2006/relationships"><Relationship Id="rId3" Type="http://schemas.openxmlformats.org/officeDocument/2006/relationships/hyperlink" Target="https://docs.docker.com/install/linux/docker-ce/centos/" TargetMode="External"/><Relationship Id="rId2" Type="http://schemas.openxmlformats.org/officeDocument/2006/relationships/hyperlink" Target="https://docs.docker.com/install/linux/docker-ce/ubuntu/" TargetMode="External"/><Relationship Id="rId1" Type="http://schemas.openxmlformats.org/officeDocument/2006/relationships/slideLayout" Target="../slideLayouts/slideLayout2.xml"/><Relationship Id="rId4" Type="http://schemas.openxmlformats.org/officeDocument/2006/relationships/hyperlink" Target="https://docs.docker.com/install/linux/docker-ce/debian/" TargetMode="External"/></Relationships>
</file>

<file path=ppt/slides/_rels/slide23.xml.rels><?xml version="1.0" encoding="UTF-8" standalone="yes"?>
<Relationships xmlns="http://schemas.openxmlformats.org/package/2006/relationships"><Relationship Id="rId3" Type="http://schemas.openxmlformats.org/officeDocument/2006/relationships/hyperlink" Target="https://docs.docker.com/install/linux/docker-ce/ubuntu/#set-up-the-repository" TargetMode="External"/><Relationship Id="rId2" Type="http://schemas.openxmlformats.org/officeDocument/2006/relationships/hyperlink" Target="https://hub.docker.com/signup"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2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3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55.png"/></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4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46.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80.png"/><Relationship Id="rId7" Type="http://schemas.openxmlformats.org/officeDocument/2006/relationships/image" Target="../media/image84.png"/><Relationship Id="rId2" Type="http://schemas.openxmlformats.org/officeDocument/2006/relationships/image" Target="../media/image79.png"/><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2.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93.png"/></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Docker	 Course</a:t>
            </a:r>
            <a:endParaRPr lang="en-US" dirty="0"/>
          </a:p>
        </p:txBody>
      </p:sp>
      <p:sp>
        <p:nvSpPr>
          <p:cNvPr id="3" name="Subtitle 2"/>
          <p:cNvSpPr>
            <a:spLocks noGrp="1"/>
          </p:cNvSpPr>
          <p:nvPr>
            <p:ph type="subTitle" idx="1"/>
          </p:nvPr>
        </p:nvSpPr>
        <p:spPr/>
        <p:txBody>
          <a:bodyPr/>
          <a:lstStyle/>
          <a:p>
            <a:r>
              <a:rPr lang="en-US" dirty="0" err="1" smtClean="0"/>
              <a:t>DeVops</a:t>
            </a:r>
            <a:endParaRPr lang="en-US" dirty="0"/>
          </a:p>
        </p:txBody>
      </p:sp>
    </p:spTree>
    <p:extLst>
      <p:ext uri="{BB962C8B-B14F-4D97-AF65-F5344CB8AC3E}">
        <p14:creationId xmlns:p14="http://schemas.microsoft.com/office/powerpoint/2010/main" val="424571156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t>
            </a:r>
            <a:r>
              <a:rPr lang="en-US" dirty="0" err="1" smtClean="0"/>
              <a:t>docker</a:t>
            </a:r>
            <a:r>
              <a:rPr lang="en-US" dirty="0" smtClean="0"/>
              <a:t> run –it </a:t>
            </a:r>
            <a:r>
              <a:rPr lang="en-US" dirty="0" err="1" smtClean="0"/>
              <a:t>redis</a:t>
            </a:r>
            <a:endParaRPr lang="en-US" dirty="0"/>
          </a:p>
        </p:txBody>
      </p:sp>
      <p:pic>
        <p:nvPicPr>
          <p:cNvPr id="4" name="Content Placeholder 3"/>
          <p:cNvPicPr>
            <a:picLocks noGrp="1" noChangeAspect="1"/>
          </p:cNvPicPr>
          <p:nvPr>
            <p:ph idx="1"/>
          </p:nvPr>
        </p:nvPicPr>
        <p:blipFill>
          <a:blip r:embed="rId2"/>
          <a:stretch>
            <a:fillRect/>
          </a:stretch>
        </p:blipFill>
        <p:spPr>
          <a:xfrm>
            <a:off x="1103313" y="3010031"/>
            <a:ext cx="8947150" cy="2280976"/>
          </a:xfrm>
          <a:prstGeom prst="rect">
            <a:avLst/>
          </a:prstGeom>
        </p:spPr>
      </p:pic>
    </p:spTree>
    <p:extLst>
      <p:ext uri="{BB962C8B-B14F-4D97-AF65-F5344CB8AC3E}">
        <p14:creationId xmlns:p14="http://schemas.microsoft.com/office/powerpoint/2010/main" val="292621920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Docker Arch	</a:t>
            </a:r>
            <a:endParaRPr lang="en-US" dirty="0"/>
          </a:p>
        </p:txBody>
      </p:sp>
      <p:sp>
        <p:nvSpPr>
          <p:cNvPr id="3" name="Content Placeholder 2"/>
          <p:cNvSpPr>
            <a:spLocks noGrp="1"/>
          </p:cNvSpPr>
          <p:nvPr>
            <p:ph idx="1"/>
          </p:nvPr>
        </p:nvSpPr>
        <p:spPr/>
        <p:txBody>
          <a:bodyPr/>
          <a:lstStyle/>
          <a:p>
            <a:endParaRPr lang="en-US"/>
          </a:p>
        </p:txBody>
      </p:sp>
      <p:pic>
        <p:nvPicPr>
          <p:cNvPr id="10" name="Picture 9"/>
          <p:cNvPicPr>
            <a:picLocks noChangeAspect="1"/>
          </p:cNvPicPr>
          <p:nvPr/>
        </p:nvPicPr>
        <p:blipFill>
          <a:blip r:embed="rId2"/>
          <a:stretch>
            <a:fillRect/>
          </a:stretch>
        </p:blipFill>
        <p:spPr>
          <a:xfrm>
            <a:off x="862010" y="1622424"/>
            <a:ext cx="8231190" cy="4805529"/>
          </a:xfrm>
          <a:prstGeom prst="rect">
            <a:avLst/>
          </a:prstGeom>
        </p:spPr>
      </p:pic>
    </p:spTree>
    <p:extLst>
      <p:ext uri="{BB962C8B-B14F-4D97-AF65-F5344CB8AC3E}">
        <p14:creationId xmlns:p14="http://schemas.microsoft.com/office/powerpoint/2010/main" val="92706867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228600" y="135738"/>
            <a:ext cx="11595100" cy="6519061"/>
          </a:xfrm>
          <a:prstGeom prst="rect">
            <a:avLst/>
          </a:prstGeom>
        </p:spPr>
      </p:pic>
    </p:spTree>
    <p:extLst>
      <p:ext uri="{BB962C8B-B14F-4D97-AF65-F5344CB8AC3E}">
        <p14:creationId xmlns:p14="http://schemas.microsoft.com/office/powerpoint/2010/main" val="41082627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container ?</a:t>
            </a:r>
            <a:br>
              <a:rPr lang="en-US" dirty="0" smtClean="0"/>
            </a:br>
            <a:r>
              <a:rPr lang="en-US" sz="2000" dirty="0" smtClean="0"/>
              <a:t>When Running last command </a:t>
            </a:r>
            <a:r>
              <a:rPr lang="en-US" sz="2000" dirty="0" err="1" smtClean="0"/>
              <a:t>docker</a:t>
            </a:r>
            <a:r>
              <a:rPr lang="en-US" sz="2000" dirty="0" smtClean="0"/>
              <a:t> CLI reaches Docker Hub </a:t>
            </a:r>
            <a:r>
              <a:rPr lang="en-US" sz="1800" dirty="0" smtClean="0"/>
              <a:t>and Downloaded image called </a:t>
            </a:r>
            <a:r>
              <a:rPr lang="en-US" sz="1800" dirty="0" err="1" smtClean="0"/>
              <a:t>redis</a:t>
            </a:r>
            <a:r>
              <a:rPr lang="en-US" sz="1800" dirty="0" smtClean="0"/>
              <a:t> ( in memory </a:t>
            </a:r>
            <a:r>
              <a:rPr lang="en-US" sz="1800" dirty="0" err="1" smtClean="0"/>
              <a:t>datastore</a:t>
            </a:r>
            <a:r>
              <a:rPr lang="en-US" sz="1800" dirty="0" smtClean="0"/>
              <a:t>)</a:t>
            </a:r>
            <a:endParaRPr lang="en-US" sz="1800" dirty="0"/>
          </a:p>
        </p:txBody>
      </p:sp>
      <p:pic>
        <p:nvPicPr>
          <p:cNvPr id="4" name="Content Placeholder 3"/>
          <p:cNvPicPr>
            <a:picLocks noGrp="1" noChangeAspect="1"/>
          </p:cNvPicPr>
          <p:nvPr>
            <p:ph idx="1"/>
          </p:nvPr>
        </p:nvPicPr>
        <p:blipFill>
          <a:blip r:embed="rId2"/>
          <a:stretch>
            <a:fillRect/>
          </a:stretch>
        </p:blipFill>
        <p:spPr>
          <a:xfrm>
            <a:off x="646111" y="2603500"/>
            <a:ext cx="7144627" cy="3683000"/>
          </a:xfrm>
          <a:prstGeom prst="rect">
            <a:avLst/>
          </a:prstGeom>
        </p:spPr>
      </p:pic>
    </p:spTree>
    <p:extLst>
      <p:ext uri="{BB962C8B-B14F-4D97-AF65-F5344CB8AC3E}">
        <p14:creationId xmlns:p14="http://schemas.microsoft.com/office/powerpoint/2010/main" val="219925836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Docker image and container	</a:t>
            </a:r>
            <a:endParaRPr lang="en-US" dirty="0"/>
          </a:p>
        </p:txBody>
      </p:sp>
      <p:sp>
        <p:nvSpPr>
          <p:cNvPr id="3" name="Content Placeholder 2"/>
          <p:cNvSpPr>
            <a:spLocks noGrp="1"/>
          </p:cNvSpPr>
          <p:nvPr>
            <p:ph idx="1"/>
          </p:nvPr>
        </p:nvSpPr>
        <p:spPr>
          <a:xfrm>
            <a:off x="1103312" y="1853248"/>
            <a:ext cx="8946541" cy="4204651"/>
          </a:xfrm>
        </p:spPr>
        <p:txBody>
          <a:bodyPr>
            <a:normAutofit fontScale="92500" lnSpcReduction="20000"/>
          </a:bodyPr>
          <a:lstStyle/>
          <a:p>
            <a:r>
              <a:rPr lang="en-US" dirty="0"/>
              <a:t>A Docker image is </a:t>
            </a:r>
            <a:r>
              <a:rPr lang="en-US" b="1" dirty="0"/>
              <a:t>a read-only template that contains a set of instructions for creating a container that can run on the Docker platform</a:t>
            </a:r>
            <a:r>
              <a:rPr lang="en-US" dirty="0"/>
              <a:t>. It provides a convenient way to package up applications and preconfigured server environments, which you can use for your own private use or share publicly with other Docker </a:t>
            </a:r>
            <a:r>
              <a:rPr lang="en-US" dirty="0" smtClean="0"/>
              <a:t>users</a:t>
            </a:r>
          </a:p>
          <a:p>
            <a:endParaRPr lang="en-US" dirty="0"/>
          </a:p>
          <a:p>
            <a:r>
              <a:rPr lang="en-US" b="1" dirty="0"/>
              <a:t>Containers</a:t>
            </a:r>
          </a:p>
          <a:p>
            <a:r>
              <a:rPr lang="en-US" dirty="0"/>
              <a:t>A container is a runnable instance of an image. You can create, start, stop, move, or delete a container using the Docker API or CLI. You can connect a container to one or more networks, attach storage to it, or even create a new image based on its current state.</a:t>
            </a:r>
          </a:p>
          <a:p>
            <a:r>
              <a:rPr lang="en-US" dirty="0"/>
              <a:t>By default, a container is relatively well isolated from other containers and its host machine. You can control how isolated a container’s network, storage, or other underlying subsystems are from other containers or from the host machine.</a:t>
            </a:r>
          </a:p>
          <a:p>
            <a:endParaRPr lang="en-US" dirty="0"/>
          </a:p>
        </p:txBody>
      </p:sp>
    </p:spTree>
    <p:extLst>
      <p:ext uri="{BB962C8B-B14F-4D97-AF65-F5344CB8AC3E}">
        <p14:creationId xmlns:p14="http://schemas.microsoft.com/office/powerpoint/2010/main" val="115798898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646111" y="628864"/>
            <a:ext cx="10175875" cy="5721136"/>
          </a:xfrm>
          <a:prstGeom prst="rect">
            <a:avLst/>
          </a:prstGeom>
        </p:spPr>
      </p:pic>
    </p:spTree>
    <p:extLst>
      <p:ext uri="{BB962C8B-B14F-4D97-AF65-F5344CB8AC3E}">
        <p14:creationId xmlns:p14="http://schemas.microsoft.com/office/powerpoint/2010/main" val="36191668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417510" y="166418"/>
            <a:ext cx="11374439" cy="6395000"/>
          </a:xfrm>
          <a:prstGeom prst="rect">
            <a:avLst/>
          </a:prstGeom>
        </p:spPr>
      </p:pic>
    </p:spTree>
    <p:extLst>
      <p:ext uri="{BB962C8B-B14F-4D97-AF65-F5344CB8AC3E}">
        <p14:creationId xmlns:p14="http://schemas.microsoft.com/office/powerpoint/2010/main" val="10084732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977899" y="452718"/>
            <a:ext cx="10112375" cy="5685435"/>
          </a:xfrm>
          <a:prstGeom prst="rect">
            <a:avLst/>
          </a:prstGeom>
        </p:spPr>
      </p:pic>
    </p:spTree>
    <p:extLst>
      <p:ext uri="{BB962C8B-B14F-4D97-AF65-F5344CB8AC3E}">
        <p14:creationId xmlns:p14="http://schemas.microsoft.com/office/powerpoint/2010/main" val="21845396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431800" y="205188"/>
            <a:ext cx="11358632" cy="6386112"/>
          </a:xfrm>
          <a:prstGeom prst="rect">
            <a:avLst/>
          </a:prstGeom>
        </p:spPr>
      </p:pic>
    </p:spTree>
    <p:extLst>
      <p:ext uri="{BB962C8B-B14F-4D97-AF65-F5344CB8AC3E}">
        <p14:creationId xmlns:p14="http://schemas.microsoft.com/office/powerpoint/2010/main" val="16863414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3328989" cy="5262282"/>
          </a:xfrm>
        </p:spPr>
        <p:txBody>
          <a:bodyPr/>
          <a:lstStyle/>
          <a:p>
            <a:r>
              <a:rPr lang="en-US" sz="2400" dirty="0" smtClean="0"/>
              <a:t>Docker Registry</a:t>
            </a:r>
            <a:br>
              <a:rPr lang="en-US" sz="2400" dirty="0" smtClean="0"/>
            </a:br>
            <a:r>
              <a:rPr lang="en-US" sz="2400" dirty="0" smtClean="0"/>
              <a:t>deleting repository is not reversible ( it will gone)</a:t>
            </a:r>
            <a:br>
              <a:rPr lang="en-US" sz="2400" dirty="0" smtClean="0"/>
            </a:br>
            <a:r>
              <a:rPr lang="en-US" sz="2400" dirty="0"/>
              <a:t/>
            </a:r>
            <a:br>
              <a:rPr lang="en-US" sz="2400" dirty="0"/>
            </a:br>
            <a:r>
              <a:rPr lang="en-US" sz="1800" dirty="0"/>
              <a:t>Docker Hub is a registry service on the cloud that allows you to download Docker images that are built by other communities. You can also upload your own Docker built images to Docker hub. In this chapter, we will see how to download and the </a:t>
            </a:r>
            <a:r>
              <a:rPr lang="en-US" sz="2400" dirty="0"/>
              <a:t>use the Jenkins Docker image from Docker hub. </a:t>
            </a:r>
          </a:p>
        </p:txBody>
      </p:sp>
      <p:pic>
        <p:nvPicPr>
          <p:cNvPr id="5" name="Content Placeholder 4"/>
          <p:cNvPicPr>
            <a:picLocks noGrp="1" noChangeAspect="1"/>
          </p:cNvPicPr>
          <p:nvPr>
            <p:ph idx="1"/>
          </p:nvPr>
        </p:nvPicPr>
        <p:blipFill>
          <a:blip r:embed="rId2"/>
          <a:stretch>
            <a:fillRect/>
          </a:stretch>
        </p:blipFill>
        <p:spPr>
          <a:xfrm>
            <a:off x="4369840" y="0"/>
            <a:ext cx="6514046" cy="3344862"/>
          </a:xfrm>
          <a:prstGeom prst="rect">
            <a:avLst/>
          </a:prstGeom>
        </p:spPr>
      </p:pic>
      <p:pic>
        <p:nvPicPr>
          <p:cNvPr id="6" name="Picture 5"/>
          <p:cNvPicPr>
            <a:picLocks noChangeAspect="1"/>
          </p:cNvPicPr>
          <p:nvPr/>
        </p:nvPicPr>
        <p:blipFill>
          <a:blip r:embed="rId3"/>
          <a:stretch>
            <a:fillRect/>
          </a:stretch>
        </p:blipFill>
        <p:spPr>
          <a:xfrm>
            <a:off x="4369840" y="3052762"/>
            <a:ext cx="6514046" cy="3662362"/>
          </a:xfrm>
          <a:prstGeom prst="rect">
            <a:avLst/>
          </a:prstGeom>
        </p:spPr>
      </p:pic>
    </p:spTree>
    <p:extLst>
      <p:ext uri="{BB962C8B-B14F-4D97-AF65-F5344CB8AC3E}">
        <p14:creationId xmlns:p14="http://schemas.microsoft.com/office/powerpoint/2010/main" val="39403684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Docker container vs Virtual Machine</a:t>
            </a:r>
            <a:endParaRPr lang="en-US" sz="3600" dirty="0"/>
          </a:p>
        </p:txBody>
      </p:sp>
      <p:pic>
        <p:nvPicPr>
          <p:cNvPr id="4" name="Content Placeholder 3"/>
          <p:cNvPicPr>
            <a:picLocks noGrp="1" noChangeAspect="1"/>
          </p:cNvPicPr>
          <p:nvPr>
            <p:ph idx="1"/>
          </p:nvPr>
        </p:nvPicPr>
        <p:blipFill>
          <a:blip r:embed="rId2"/>
          <a:stretch>
            <a:fillRect/>
          </a:stretch>
        </p:blipFill>
        <p:spPr>
          <a:xfrm>
            <a:off x="812734" y="1152983"/>
            <a:ext cx="5836380" cy="3281362"/>
          </a:xfrm>
          <a:prstGeom prst="rect">
            <a:avLst/>
          </a:prstGeom>
        </p:spPr>
      </p:pic>
      <p:pic>
        <p:nvPicPr>
          <p:cNvPr id="5" name="Picture 4"/>
          <p:cNvPicPr>
            <a:picLocks noChangeAspect="1"/>
          </p:cNvPicPr>
          <p:nvPr/>
        </p:nvPicPr>
        <p:blipFill>
          <a:blip r:embed="rId3"/>
          <a:stretch>
            <a:fillRect/>
          </a:stretch>
        </p:blipFill>
        <p:spPr>
          <a:xfrm>
            <a:off x="6649114" y="2733675"/>
            <a:ext cx="5405388" cy="3158845"/>
          </a:xfrm>
          <a:prstGeom prst="rect">
            <a:avLst/>
          </a:prstGeom>
        </p:spPr>
      </p:pic>
    </p:spTree>
    <p:extLst>
      <p:ext uri="{BB962C8B-B14F-4D97-AF65-F5344CB8AC3E}">
        <p14:creationId xmlns:p14="http://schemas.microsoft.com/office/powerpoint/2010/main" val="22398863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237463" y="228600"/>
            <a:ext cx="11475111" cy="6451600"/>
          </a:xfrm>
          <a:prstGeom prst="rect">
            <a:avLst/>
          </a:prstGeom>
        </p:spPr>
      </p:pic>
    </p:spTree>
    <p:extLst>
      <p:ext uri="{BB962C8B-B14F-4D97-AF65-F5344CB8AC3E}">
        <p14:creationId xmlns:p14="http://schemas.microsoft.com/office/powerpoint/2010/main" val="23650397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Docker : Mac / Windows	</a:t>
            </a:r>
            <a:br>
              <a:rPr lang="en-US" dirty="0" smtClean="0"/>
            </a:br>
            <a:r>
              <a:rPr lang="en-US" sz="2000" dirty="0" err="1" smtClean="0"/>
              <a:t>docker</a:t>
            </a:r>
            <a:r>
              <a:rPr lang="en-US" sz="2000" dirty="0" smtClean="0"/>
              <a:t> client</a:t>
            </a:r>
            <a:r>
              <a:rPr lang="en-US" dirty="0" smtClean="0"/>
              <a:t>: </a:t>
            </a:r>
            <a:r>
              <a:rPr lang="en-US" sz="1800" dirty="0" smtClean="0"/>
              <a:t>tool to help us interact with Docker Daemon</a:t>
            </a:r>
            <a:endParaRPr lang="en-US" sz="1800" dirty="0"/>
          </a:p>
        </p:txBody>
      </p:sp>
      <p:pic>
        <p:nvPicPr>
          <p:cNvPr id="4" name="Content Placeholder 3"/>
          <p:cNvPicPr>
            <a:picLocks noGrp="1" noChangeAspect="1"/>
          </p:cNvPicPr>
          <p:nvPr>
            <p:ph idx="1"/>
          </p:nvPr>
        </p:nvPicPr>
        <p:blipFill>
          <a:blip r:embed="rId2"/>
          <a:stretch>
            <a:fillRect/>
          </a:stretch>
        </p:blipFill>
        <p:spPr>
          <a:xfrm>
            <a:off x="646111" y="2293938"/>
            <a:ext cx="4637089" cy="4195762"/>
          </a:xfrm>
          <a:prstGeom prst="rect">
            <a:avLst/>
          </a:prstGeom>
        </p:spPr>
      </p:pic>
      <p:sp>
        <p:nvSpPr>
          <p:cNvPr id="5" name="Rectangle 4"/>
          <p:cNvSpPr/>
          <p:nvPr/>
        </p:nvSpPr>
        <p:spPr>
          <a:xfrm>
            <a:off x="5283200" y="2293938"/>
            <a:ext cx="6096000" cy="3970318"/>
          </a:xfrm>
          <a:prstGeom prst="rect">
            <a:avLst/>
          </a:prstGeom>
        </p:spPr>
        <p:txBody>
          <a:bodyPr>
            <a:spAutoFit/>
          </a:bodyPr>
          <a:lstStyle/>
          <a:p>
            <a:r>
              <a:rPr lang="en-US" b="1" dirty="0"/>
              <a:t>WSL2</a:t>
            </a:r>
          </a:p>
          <a:p>
            <a:r>
              <a:rPr lang="en-US" dirty="0"/>
              <a:t>Windows 10 Pro and some Windows 10 Home users will be able to install Docker Desktop if their computer supports the Windows Subsystem for Linux (WSL2). </a:t>
            </a:r>
          </a:p>
          <a:p>
            <a:r>
              <a:rPr lang="en-US" dirty="0"/>
              <a:t>Please see this guide first which includes all of the steps to install and enable WSL2:</a:t>
            </a:r>
          </a:p>
          <a:p>
            <a:r>
              <a:rPr lang="en-US" dirty="0">
                <a:hlinkClick r:id="rId3"/>
              </a:rPr>
              <a:t>https://docs.microsoft.com/en-us/windows/wsl/install-win10</a:t>
            </a:r>
            <a:endParaRPr lang="en-US" dirty="0"/>
          </a:p>
          <a:p>
            <a:r>
              <a:rPr lang="en-US" dirty="0"/>
              <a:t>Once you have successfully installed and enabled WSL2 and then installed the Linux OS of your choice, continue to the Docker Desktop installation docs here:</a:t>
            </a:r>
          </a:p>
          <a:p>
            <a:r>
              <a:rPr lang="en-US" dirty="0">
                <a:hlinkClick r:id="rId4"/>
              </a:rPr>
              <a:t>https://docs.docker.com/docker-for-windows/wsl/</a:t>
            </a:r>
            <a:endParaRPr lang="en-US" dirty="0"/>
          </a:p>
        </p:txBody>
      </p:sp>
    </p:spTree>
    <p:extLst>
      <p:ext uri="{BB962C8B-B14F-4D97-AF65-F5344CB8AC3E}">
        <p14:creationId xmlns:p14="http://schemas.microsoft.com/office/powerpoint/2010/main" val="172884510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9404723" cy="779182"/>
          </a:xfrm>
        </p:spPr>
        <p:txBody>
          <a:bodyPr/>
          <a:lstStyle/>
          <a:p>
            <a:r>
              <a:rPr lang="en-US" dirty="0" smtClean="0"/>
              <a:t>Installing Docker in Linux</a:t>
            </a:r>
            <a:endParaRPr lang="en-US" dirty="0"/>
          </a:p>
        </p:txBody>
      </p:sp>
      <p:sp>
        <p:nvSpPr>
          <p:cNvPr id="5" name="Rectangle 2"/>
          <p:cNvSpPr>
            <a:spLocks noGrp="1" noChangeArrowheads="1"/>
          </p:cNvSpPr>
          <p:nvPr>
            <p:ph idx="1"/>
          </p:nvPr>
        </p:nvSpPr>
        <p:spPr bwMode="auto">
          <a:xfrm>
            <a:off x="266700" y="2076437"/>
            <a:ext cx="11568231" cy="3416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smtClean="0">
                <a:ln>
                  <a:noFill/>
                </a:ln>
                <a:solidFill>
                  <a:schemeClr val="tx1"/>
                </a:solidFill>
                <a:effectLst/>
                <a:latin typeface="Arial" panose="020B0604020202020204" pitchFamily="34" charset="0"/>
              </a:rPr>
              <a:t>Installing Docker on Linux</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1" u="none" strike="noStrike" cap="none" normalizeH="0" baseline="0" dirty="0" smtClean="0">
                <a:ln>
                  <a:noFill/>
                </a:ln>
                <a:solidFill>
                  <a:schemeClr val="tx1"/>
                </a:solidFill>
                <a:effectLst/>
                <a:latin typeface="Arial" panose="020B0604020202020204" pitchFamily="34" charset="0"/>
              </a:rPr>
              <a:t>These steps listed below are for Ubuntu Desktop LTS. You can find the full official docs and steps for other</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1" u="none" strike="noStrike" cap="none" normalizeH="0" baseline="0" dirty="0" smtClean="0">
                <a:ln>
                  <a:noFill/>
                </a:ln>
                <a:solidFill>
                  <a:schemeClr val="tx1"/>
                </a:solidFill>
                <a:effectLst/>
                <a:latin typeface="Arial" panose="020B0604020202020204" pitchFamily="34" charset="0"/>
              </a:rPr>
              <a:t> Linux distributions here:</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smtClean="0">
                <a:ln>
                  <a:noFill/>
                </a:ln>
                <a:solidFill>
                  <a:schemeClr val="tx1"/>
                </a:solidFill>
                <a:effectLst/>
                <a:latin typeface="Arial" panose="020B0604020202020204" pitchFamily="34" charset="0"/>
              </a:rPr>
              <a:t>Ubuntu</a:t>
            </a:r>
            <a:r>
              <a:rPr kumimoji="0" lang="en-US" altLang="en-US" sz="1800" b="0" i="0" u="none" strike="noStrike" cap="none" normalizeH="0" baseline="0" dirty="0" smtClean="0">
                <a:ln>
                  <a:noFill/>
                </a:ln>
                <a:solidFill>
                  <a:schemeClr val="tx1"/>
                </a:solidFill>
                <a:effectLst/>
                <a:latin typeface="Arial" panose="020B0604020202020204" pitchFamily="34" charset="0"/>
              </a:rPr>
              <a:t>: </a:t>
            </a:r>
            <a:r>
              <a:rPr kumimoji="0" lang="en-US" altLang="en-US" sz="1800" b="0" i="0" u="none" strike="noStrike" cap="none" normalizeH="0" baseline="0" dirty="0" smtClean="0">
                <a:ln>
                  <a:noFill/>
                </a:ln>
                <a:solidFill>
                  <a:schemeClr val="tx1"/>
                </a:solidFill>
                <a:effectLst/>
                <a:latin typeface="Arial" panose="020B0604020202020204" pitchFamily="34" charset="0"/>
                <a:hlinkClick r:id="rId2"/>
              </a:rPr>
              <a:t>https://docs.docker.com/install/linux/docker-ce/ubuntu/</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smtClean="0">
                <a:ln>
                  <a:noFill/>
                </a:ln>
                <a:solidFill>
                  <a:schemeClr val="tx1"/>
                </a:solidFill>
                <a:effectLst/>
                <a:latin typeface="Arial" panose="020B0604020202020204" pitchFamily="34" charset="0"/>
              </a:rPr>
              <a:t>CentOS</a:t>
            </a:r>
            <a:r>
              <a:rPr kumimoji="0" lang="en-US" altLang="en-US" sz="1800" b="0" i="0" u="none" strike="noStrike" cap="none" normalizeH="0" baseline="0" dirty="0" smtClean="0">
                <a:ln>
                  <a:noFill/>
                </a:ln>
                <a:solidFill>
                  <a:schemeClr val="tx1"/>
                </a:solidFill>
                <a:effectLst/>
                <a:latin typeface="Arial" panose="020B0604020202020204" pitchFamily="34" charset="0"/>
              </a:rPr>
              <a:t>: </a:t>
            </a:r>
            <a:r>
              <a:rPr kumimoji="0" lang="en-US" altLang="en-US" sz="1800" b="0" i="0" u="none" strike="noStrike" cap="none" normalizeH="0" baseline="0" dirty="0" smtClean="0">
                <a:ln>
                  <a:noFill/>
                </a:ln>
                <a:solidFill>
                  <a:schemeClr val="tx1"/>
                </a:solidFill>
                <a:effectLst/>
                <a:latin typeface="Arial" panose="020B0604020202020204" pitchFamily="34" charset="0"/>
                <a:hlinkClick r:id="rId3"/>
              </a:rPr>
              <a:t>https://docs.docker.com/install/linux/docker-ce/centos/</a:t>
            </a:r>
            <a:r>
              <a:rPr kumimoji="0" lang="en-US" altLang="en-US" sz="1800" b="0" i="0" u="none" strike="noStrike" cap="none" normalizeH="0" baseline="0" dirty="0" smtClean="0">
                <a:ln>
                  <a:noFill/>
                </a:ln>
                <a:solidFill>
                  <a:schemeClr val="tx1"/>
                </a:solidFill>
                <a:effectLst/>
                <a:latin typeface="Arial" panose="020B0604020202020204" pitchFamily="34" charset="0"/>
              </a:rPr>
              <a:t/>
            </a:r>
            <a:br>
              <a:rPr kumimoji="0" lang="en-US" altLang="en-US" sz="1800" b="0" i="0" u="none" strike="noStrike" cap="none" normalizeH="0" baseline="0" dirty="0" smtClean="0">
                <a:ln>
                  <a:noFill/>
                </a:ln>
                <a:solidFill>
                  <a:schemeClr val="tx1"/>
                </a:solidFill>
                <a:effectLst/>
                <a:latin typeface="Arial" panose="020B0604020202020204" pitchFamily="34" charset="0"/>
              </a:rPr>
            </a:br>
            <a:r>
              <a:rPr kumimoji="0" lang="en-US" altLang="en-US" sz="1800" b="0" i="1" u="none" strike="noStrike" cap="none" normalizeH="0" baseline="0" dirty="0" smtClean="0">
                <a:ln>
                  <a:noFill/>
                </a:ln>
                <a:solidFill>
                  <a:schemeClr val="tx1"/>
                </a:solidFill>
                <a:effectLst/>
                <a:latin typeface="Arial" panose="020B0604020202020204" pitchFamily="34" charset="0"/>
              </a:rPr>
              <a:t>(Note: Students have encountered issues when using CentOS or RHEL as the host related to Docker container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1" u="none" strike="noStrike" cap="none" normalizeH="0" baseline="0" dirty="0" smtClean="0">
                <a:ln>
                  <a:noFill/>
                </a:ln>
                <a:solidFill>
                  <a:schemeClr val="tx1"/>
                </a:solidFill>
                <a:effectLst/>
                <a:latin typeface="Arial" panose="020B0604020202020204" pitchFamily="34" charset="0"/>
              </a:rPr>
              <a:t>communication. You may need to research some workaround for the errors you run into or search the QA for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1" u="none" strike="noStrike" cap="none" normalizeH="0" baseline="0" dirty="0" smtClean="0">
                <a:ln>
                  <a:noFill/>
                </a:ln>
                <a:solidFill>
                  <a:schemeClr val="tx1"/>
                </a:solidFill>
                <a:effectLst/>
                <a:latin typeface="Arial" panose="020B0604020202020204" pitchFamily="34" charset="0"/>
              </a:rPr>
              <a:t>already posted solutions)</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err="1" smtClean="0">
                <a:ln>
                  <a:noFill/>
                </a:ln>
                <a:solidFill>
                  <a:schemeClr val="tx1"/>
                </a:solidFill>
                <a:effectLst/>
                <a:latin typeface="Arial" panose="020B0604020202020204" pitchFamily="34" charset="0"/>
              </a:rPr>
              <a:t>Debian</a:t>
            </a:r>
            <a:r>
              <a:rPr kumimoji="0" lang="en-US" altLang="en-US" sz="1800" b="0" i="0" u="none" strike="noStrike" cap="none" normalizeH="0" baseline="0" dirty="0" smtClean="0">
                <a:ln>
                  <a:noFill/>
                </a:ln>
                <a:solidFill>
                  <a:schemeClr val="tx1"/>
                </a:solidFill>
                <a:effectLst/>
                <a:latin typeface="Arial" panose="020B0604020202020204" pitchFamily="34" charset="0"/>
              </a:rPr>
              <a:t>: </a:t>
            </a:r>
            <a:r>
              <a:rPr kumimoji="0" lang="en-US" altLang="en-US" sz="1800" b="0" i="0" u="none" strike="noStrike" cap="none" normalizeH="0" baseline="0" dirty="0" smtClean="0">
                <a:ln>
                  <a:noFill/>
                </a:ln>
                <a:solidFill>
                  <a:schemeClr val="tx1"/>
                </a:solidFill>
                <a:effectLst/>
                <a:latin typeface="Arial" panose="020B0604020202020204" pitchFamily="34" charset="0"/>
                <a:hlinkClick r:id="rId4"/>
              </a:rPr>
              <a:t>https://docs.docker.com/install/linux/docker-ce/debian/</a:t>
            </a:r>
            <a:endParaRPr kumimoji="0" lang="en-US" altLang="en-US" sz="1100" b="1"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82906581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altLang="en-US" sz="4400" dirty="0">
                <a:solidFill>
                  <a:schemeClr val="tx1"/>
                </a:solidFill>
                <a:latin typeface="Arial" panose="020B0604020202020204" pitchFamily="34" charset="0"/>
              </a:rPr>
              <a:t>Installing Docker on Linux</a:t>
            </a:r>
            <a:br>
              <a:rPr lang="en-US" altLang="en-US" sz="4400" dirty="0">
                <a:solidFill>
                  <a:schemeClr val="tx1"/>
                </a:solidFill>
                <a:latin typeface="Arial" panose="020B0604020202020204" pitchFamily="34" charset="0"/>
              </a:rPr>
            </a:br>
            <a:endParaRPr lang="en-US" dirty="0"/>
          </a:p>
        </p:txBody>
      </p:sp>
      <p:sp>
        <p:nvSpPr>
          <p:cNvPr id="5" name="Rectangle 4"/>
          <p:cNvSpPr/>
          <p:nvPr/>
        </p:nvSpPr>
        <p:spPr>
          <a:xfrm>
            <a:off x="1103312" y="1261695"/>
            <a:ext cx="9395791" cy="2031325"/>
          </a:xfrm>
          <a:prstGeom prst="rect">
            <a:avLst/>
          </a:prstGeom>
        </p:spPr>
        <p:txBody>
          <a:bodyPr wrap="square">
            <a:spAutoFit/>
          </a:bodyPr>
          <a:lstStyle/>
          <a:p>
            <a:r>
              <a:rPr lang="en-US" b="1" dirty="0"/>
              <a:t>Installation Steps</a:t>
            </a:r>
          </a:p>
          <a:p>
            <a:pPr>
              <a:buFont typeface="+mj-lt"/>
              <a:buAutoNum type="arabicPeriod"/>
            </a:pPr>
            <a:r>
              <a:rPr lang="en-US" b="1" dirty="0"/>
              <a:t>Create </a:t>
            </a:r>
            <a:r>
              <a:rPr lang="en-US" b="1" dirty="0" err="1"/>
              <a:t>Dockerhub</a:t>
            </a:r>
            <a:r>
              <a:rPr lang="en-US" b="1" dirty="0"/>
              <a:t> account</a:t>
            </a:r>
            <a:br>
              <a:rPr lang="en-US" b="1" dirty="0"/>
            </a:br>
            <a:r>
              <a:rPr lang="en-US" dirty="0">
                <a:hlinkClick r:id="rId2"/>
              </a:rPr>
              <a:t>https://hub.docker.com/signup</a:t>
            </a:r>
            <a:endParaRPr lang="en-US" dirty="0"/>
          </a:p>
          <a:p>
            <a:pPr>
              <a:buFont typeface="+mj-lt"/>
              <a:buAutoNum type="arabicPeriod"/>
            </a:pPr>
            <a:r>
              <a:rPr lang="en-US" b="1" dirty="0"/>
              <a:t>Install Docker</a:t>
            </a:r>
            <a:br>
              <a:rPr lang="en-US" b="1" dirty="0"/>
            </a:br>
            <a:r>
              <a:rPr lang="en-US" dirty="0"/>
              <a:t>The Docker docs suggest setting up a Docker repository to install and update from. </a:t>
            </a:r>
            <a:br>
              <a:rPr lang="en-US" dirty="0"/>
            </a:br>
            <a:r>
              <a:rPr lang="en-US" dirty="0"/>
              <a:t>This is where you should start: </a:t>
            </a:r>
            <a:r>
              <a:rPr lang="en-US" dirty="0">
                <a:hlinkClick r:id="rId3"/>
              </a:rPr>
              <a:t>https://docs.docker.com/install/linux/docker-ce/ubuntu/#set-up-the-repository</a:t>
            </a:r>
            <a:endParaRPr lang="en-US" dirty="0"/>
          </a:p>
        </p:txBody>
      </p:sp>
      <p:sp>
        <p:nvSpPr>
          <p:cNvPr id="8" name="Rectangle 3"/>
          <p:cNvSpPr>
            <a:spLocks noGrp="1" noChangeArrowheads="1"/>
          </p:cNvSpPr>
          <p:nvPr>
            <p:ph idx="1"/>
          </p:nvPr>
        </p:nvSpPr>
        <p:spPr bwMode="auto">
          <a:xfrm>
            <a:off x="1001713" y="3405119"/>
            <a:ext cx="10600979"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None/>
              <a:tabLst/>
            </a:pPr>
            <a:r>
              <a:rPr kumimoji="0" lang="en-US" altLang="en-US" sz="1800" b="1" i="0" u="none" strike="noStrike" cap="none" normalizeH="0" baseline="0" dirty="0" smtClean="0">
                <a:ln>
                  <a:noFill/>
                </a:ln>
                <a:solidFill>
                  <a:schemeClr val="tx1"/>
                </a:solidFill>
                <a:effectLst/>
                <a:latin typeface="Arial" panose="020B0604020202020204" pitchFamily="34" charset="0"/>
              </a:rPr>
              <a:t>3- Login to the </a:t>
            </a:r>
            <a:r>
              <a:rPr kumimoji="0" lang="en-US" altLang="en-US" sz="1800" b="1" i="0" u="none" strike="noStrike" cap="none" normalizeH="0" baseline="0" dirty="0" err="1" smtClean="0">
                <a:ln>
                  <a:noFill/>
                </a:ln>
                <a:solidFill>
                  <a:schemeClr val="tx1"/>
                </a:solidFill>
                <a:effectLst/>
                <a:latin typeface="Arial" panose="020B0604020202020204" pitchFamily="34" charset="0"/>
              </a:rPr>
              <a:t>Dockerhub</a:t>
            </a:r>
            <a:r>
              <a:rPr kumimoji="0" lang="en-US" altLang="en-US" sz="1800" b="1" i="0" u="none" strike="noStrike" cap="none" normalizeH="0" baseline="0" dirty="0" smtClean="0">
                <a:ln>
                  <a:noFill/>
                </a:ln>
                <a:solidFill>
                  <a:schemeClr val="tx1"/>
                </a:solidFill>
                <a:effectLst/>
                <a:latin typeface="Arial" panose="020B0604020202020204" pitchFamily="34" charset="0"/>
              </a:rPr>
              <a:t/>
            </a:r>
            <a:br>
              <a:rPr kumimoji="0" lang="en-US" altLang="en-US" sz="1800" b="1" i="0" u="none" strike="noStrike" cap="none" normalizeH="0" baseline="0" dirty="0" smtClean="0">
                <a:ln>
                  <a:noFill/>
                </a:ln>
                <a:solidFill>
                  <a:schemeClr val="tx1"/>
                </a:solidFill>
                <a:effectLst/>
                <a:latin typeface="Arial" panose="020B0604020202020204" pitchFamily="34" charset="0"/>
              </a:rPr>
            </a:br>
            <a:r>
              <a:rPr kumimoji="0" lang="en-US" altLang="en-US" sz="1800" b="0" i="0" u="none" strike="noStrike" cap="none" normalizeH="0" baseline="0" dirty="0" smtClean="0">
                <a:ln>
                  <a:noFill/>
                </a:ln>
                <a:solidFill>
                  <a:schemeClr val="tx1"/>
                </a:solidFill>
                <a:effectLst/>
                <a:latin typeface="Arial" panose="020B0604020202020204" pitchFamily="34" charset="0"/>
              </a:rPr>
              <a:t>In order to push and pull images, you will need to login to the </a:t>
            </a:r>
            <a:r>
              <a:rPr kumimoji="0" lang="en-US" altLang="en-US" sz="1800" b="0" i="0" u="none" strike="noStrike" cap="none" normalizeH="0" baseline="0" dirty="0" err="1" smtClean="0">
                <a:ln>
                  <a:noFill/>
                </a:ln>
                <a:solidFill>
                  <a:schemeClr val="tx1"/>
                </a:solidFill>
                <a:effectLst/>
                <a:latin typeface="Arial" panose="020B0604020202020204" pitchFamily="34" charset="0"/>
              </a:rPr>
              <a:t>Dockerhub</a:t>
            </a:r>
            <a:r>
              <a:rPr kumimoji="0" lang="en-US" altLang="en-US" sz="1800" b="0" i="0" u="none" strike="noStrike" cap="none" normalizeH="0" baseline="0" dirty="0" smtClean="0">
                <a:ln>
                  <a:noFill/>
                </a:ln>
                <a:solidFill>
                  <a:schemeClr val="tx1"/>
                </a:solidFill>
                <a:effectLst/>
                <a:latin typeface="Arial" panose="020B0604020202020204" pitchFamily="34" charset="0"/>
              </a:rPr>
              <a:t>. In your terminal, run :</a:t>
            </a:r>
          </a:p>
          <a:p>
            <a:pPr marL="0" marR="0" lvl="0" indent="0" algn="l" defTabSz="914400" rtl="0" eaLnBrk="0" fontAlgn="base" latinLnBrk="0" hangingPunct="0">
              <a:lnSpc>
                <a:spcPct val="100000"/>
              </a:lnSpc>
              <a:spcBef>
                <a:spcPct val="0"/>
              </a:spcBef>
              <a:spcAft>
                <a:spcPct val="0"/>
              </a:spcAft>
              <a:buClrTx/>
              <a:buSzTx/>
              <a:buNone/>
              <a:tabLst/>
            </a:pPr>
            <a:r>
              <a:rPr lang="en-US" altLang="en-US" sz="1800" dirty="0">
                <a:latin typeface="Arial" panose="020B0604020202020204" pitchFamily="34" charset="0"/>
              </a:rPr>
              <a:t>  </a:t>
            </a:r>
            <a:r>
              <a:rPr lang="en-US" altLang="en-US" sz="1800" dirty="0" smtClean="0">
                <a:latin typeface="Arial" panose="020B0604020202020204" pitchFamily="34" charset="0"/>
              </a:rPr>
              <a:t> $ </a:t>
            </a:r>
            <a:r>
              <a:rPr kumimoji="0" lang="en-US" altLang="en-US" sz="1000" b="0" i="0" u="none" strike="noStrike" cap="none" normalizeH="0" baseline="0" dirty="0" err="1" smtClean="0">
                <a:ln>
                  <a:noFill/>
                </a:ln>
                <a:solidFill>
                  <a:schemeClr val="tx1"/>
                </a:solidFill>
                <a:effectLst/>
                <a:latin typeface="Arial Unicode MS"/>
              </a:rPr>
              <a:t>docker</a:t>
            </a:r>
            <a:r>
              <a:rPr kumimoji="0" lang="en-US" altLang="en-US" sz="1000" b="0" i="0" u="none" strike="noStrike" cap="none" normalizeH="0" baseline="0" dirty="0" smtClean="0">
                <a:ln>
                  <a:noFill/>
                </a:ln>
                <a:solidFill>
                  <a:schemeClr val="tx1"/>
                </a:solidFill>
                <a:effectLst/>
                <a:latin typeface="Arial Unicode MS"/>
              </a:rPr>
              <a:t> login</a:t>
            </a:r>
            <a:r>
              <a:rPr kumimoji="0" lang="en-US" altLang="en-US" sz="1100" b="0" i="0" u="none" strike="noStrike" cap="none" normalizeH="0" baseline="0" dirty="0" smtClean="0">
                <a:ln>
                  <a:noFill/>
                </a:ln>
                <a:solidFill>
                  <a:schemeClr val="tx1"/>
                </a:solidFill>
                <a:effectLst/>
              </a:rPr>
              <a:t> and then enter your </a:t>
            </a:r>
            <a:r>
              <a:rPr kumimoji="0" lang="en-US" altLang="en-US" sz="1100" b="0" i="0" u="none" strike="noStrike" cap="none" normalizeH="0" baseline="0" dirty="0" err="1" smtClean="0">
                <a:ln>
                  <a:noFill/>
                </a:ln>
                <a:solidFill>
                  <a:schemeClr val="tx1"/>
                </a:solidFill>
                <a:effectLst/>
              </a:rPr>
              <a:t>Dockerhub</a:t>
            </a:r>
            <a:r>
              <a:rPr kumimoji="0" lang="en-US" altLang="en-US" sz="1100" b="0" i="0" u="none" strike="noStrike" cap="none" normalizeH="0" baseline="0" dirty="0" smtClean="0">
                <a:ln>
                  <a:noFill/>
                </a:ln>
                <a:solidFill>
                  <a:schemeClr val="tx1"/>
                </a:solidFill>
                <a:effectLst/>
              </a:rPr>
              <a:t> account's username and password.</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800" b="1" i="0" u="none" strike="noStrike" cap="none" normalizeH="0" baseline="0" dirty="0" smtClean="0">
                <a:ln>
                  <a:noFill/>
                </a:ln>
                <a:solidFill>
                  <a:schemeClr val="tx1"/>
                </a:solidFill>
                <a:effectLst/>
                <a:latin typeface="Arial" panose="020B0604020202020204" pitchFamily="34" charset="0"/>
              </a:rPr>
              <a:t>4- Test Docker installation</a:t>
            </a:r>
            <a:br>
              <a:rPr kumimoji="0" lang="en-US" altLang="en-US" sz="1800" b="1" i="0" u="none" strike="noStrike" cap="none" normalizeH="0" baseline="0" dirty="0" smtClean="0">
                <a:ln>
                  <a:noFill/>
                </a:ln>
                <a:solidFill>
                  <a:schemeClr val="tx1"/>
                </a:solidFill>
                <a:effectLst/>
                <a:latin typeface="Arial" panose="020B0604020202020204" pitchFamily="34" charset="0"/>
              </a:rPr>
            </a:br>
            <a:r>
              <a:rPr kumimoji="0" lang="en-US" altLang="en-US" sz="1800" b="0" i="0" u="none" strike="noStrike" cap="none" normalizeH="0" baseline="0" dirty="0" smtClean="0">
                <a:ln>
                  <a:noFill/>
                </a:ln>
                <a:solidFill>
                  <a:schemeClr val="tx1"/>
                </a:solidFill>
                <a:effectLst/>
                <a:latin typeface="Arial" panose="020B0604020202020204" pitchFamily="34" charset="0"/>
              </a:rPr>
              <a:t>After completing the installation steps, test out Docker by running </a:t>
            </a:r>
            <a:r>
              <a:rPr kumimoji="0" lang="en-US" altLang="en-US" sz="1000" b="0" i="0" u="none" strike="noStrike" cap="none" normalizeH="0" baseline="0" dirty="0" err="1" smtClean="0">
                <a:ln>
                  <a:noFill/>
                </a:ln>
                <a:solidFill>
                  <a:schemeClr val="tx1"/>
                </a:solidFill>
                <a:effectLst/>
                <a:latin typeface="Arial Unicode MS"/>
              </a:rPr>
              <a:t>sudo</a:t>
            </a:r>
            <a:r>
              <a:rPr kumimoji="0" lang="en-US" altLang="en-US" sz="1000" b="0" i="0" u="none" strike="noStrike" cap="none" normalizeH="0" baseline="0" dirty="0" smtClean="0">
                <a:ln>
                  <a:noFill/>
                </a:ln>
                <a:solidFill>
                  <a:schemeClr val="tx1"/>
                </a:solidFill>
                <a:effectLst/>
                <a:latin typeface="Arial Unicode MS"/>
              </a:rPr>
              <a:t> </a:t>
            </a:r>
            <a:r>
              <a:rPr kumimoji="0" lang="en-US" altLang="en-US" sz="1000" b="0" i="0" u="none" strike="noStrike" cap="none" normalizeH="0" baseline="0" dirty="0" err="1" smtClean="0">
                <a:ln>
                  <a:noFill/>
                </a:ln>
                <a:solidFill>
                  <a:schemeClr val="tx1"/>
                </a:solidFill>
                <a:effectLst/>
                <a:latin typeface="Arial Unicode MS"/>
              </a:rPr>
              <a:t>docker</a:t>
            </a:r>
            <a:r>
              <a:rPr kumimoji="0" lang="en-US" altLang="en-US" sz="1000" b="0" i="0" u="none" strike="noStrike" cap="none" normalizeH="0" baseline="0" dirty="0" smtClean="0">
                <a:ln>
                  <a:noFill/>
                </a:ln>
                <a:solidFill>
                  <a:schemeClr val="tx1"/>
                </a:solidFill>
                <a:effectLst/>
                <a:latin typeface="Arial Unicode MS"/>
              </a:rPr>
              <a:t> run hello-world</a:t>
            </a:r>
            <a:r>
              <a:rPr kumimoji="0" lang="en-US" altLang="en-US" sz="1100" b="0" i="0" u="none" strike="noStrike" cap="none" normalizeH="0" baseline="0" dirty="0" smtClean="0">
                <a:ln>
                  <a:noFill/>
                </a:ln>
                <a:solidFill>
                  <a:schemeClr val="tx1"/>
                </a:solidFill>
                <a:effectLst/>
              </a:rPr>
              <a:t>. This should download and run </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100" b="0" i="0" u="none" strike="noStrike" cap="none" normalizeH="0" baseline="0" dirty="0" smtClean="0">
                <a:ln>
                  <a:noFill/>
                </a:ln>
                <a:solidFill>
                  <a:schemeClr val="tx1"/>
                </a:solidFill>
                <a:effectLst/>
              </a:rPr>
              <a:t>the test container printing </a:t>
            </a:r>
            <a:r>
              <a:rPr kumimoji="0" lang="en-US" altLang="en-US" sz="1800" b="0" i="1" u="none" strike="noStrike" cap="none" normalizeH="0" baseline="0" dirty="0" smtClean="0">
                <a:ln>
                  <a:noFill/>
                </a:ln>
                <a:solidFill>
                  <a:schemeClr val="tx1"/>
                </a:solidFill>
                <a:effectLst/>
                <a:latin typeface="Arial" panose="020B0604020202020204" pitchFamily="34" charset="0"/>
              </a:rPr>
              <a:t>"hello world"</a:t>
            </a:r>
            <a:r>
              <a:rPr kumimoji="0" lang="en-US" altLang="en-US" sz="1800" b="0" i="0" u="none" strike="noStrike" cap="none" normalizeH="0" baseline="0" dirty="0" smtClean="0">
                <a:ln>
                  <a:noFill/>
                </a:ln>
                <a:solidFill>
                  <a:schemeClr val="tx1"/>
                </a:solidFill>
                <a:effectLst/>
                <a:latin typeface="Arial" panose="020B0604020202020204" pitchFamily="34" charset="0"/>
              </a:rPr>
              <a:t> to your console</a:t>
            </a:r>
          </a:p>
        </p:txBody>
      </p:sp>
    </p:spTree>
    <p:extLst>
      <p:ext uri="{BB962C8B-B14F-4D97-AF65-F5344CB8AC3E}">
        <p14:creationId xmlns:p14="http://schemas.microsoft.com/office/powerpoint/2010/main" val="422591899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smtClean="0"/>
              <a:t>$</a:t>
            </a:r>
            <a:r>
              <a:rPr lang="en-US" sz="2400" dirty="0" err="1" smtClean="0"/>
              <a:t>docker</a:t>
            </a:r>
            <a:r>
              <a:rPr lang="en-US" sz="2400" dirty="0" smtClean="0"/>
              <a:t> –version / </a:t>
            </a:r>
            <a:r>
              <a:rPr lang="en-US" sz="2400" dirty="0" err="1" smtClean="0"/>
              <a:t>docker</a:t>
            </a:r>
            <a:r>
              <a:rPr lang="en-US" sz="2400" dirty="0" smtClean="0"/>
              <a:t> run hello-world</a:t>
            </a:r>
            <a:r>
              <a:rPr lang="en-US" dirty="0" smtClean="0"/>
              <a:t>	</a:t>
            </a:r>
            <a:endParaRPr lang="en-US" dirty="0"/>
          </a:p>
        </p:txBody>
      </p:sp>
      <p:sp>
        <p:nvSpPr>
          <p:cNvPr id="6" name="Content Placeholder 5"/>
          <p:cNvSpPr>
            <a:spLocks noGrp="1"/>
          </p:cNvSpPr>
          <p:nvPr>
            <p:ph idx="1"/>
          </p:nvPr>
        </p:nvSpPr>
        <p:spPr/>
        <p:txBody>
          <a:bodyPr/>
          <a:lstStyle/>
          <a:p>
            <a:endParaRPr lang="en-US"/>
          </a:p>
        </p:txBody>
      </p:sp>
      <p:pic>
        <p:nvPicPr>
          <p:cNvPr id="8" name="Picture 7"/>
          <p:cNvPicPr>
            <a:picLocks noChangeAspect="1"/>
          </p:cNvPicPr>
          <p:nvPr/>
        </p:nvPicPr>
        <p:blipFill>
          <a:blip r:embed="rId2"/>
          <a:stretch>
            <a:fillRect/>
          </a:stretch>
        </p:blipFill>
        <p:spPr>
          <a:xfrm>
            <a:off x="306081" y="1346200"/>
            <a:ext cx="10541001" cy="5511800"/>
          </a:xfrm>
          <a:prstGeom prst="rect">
            <a:avLst/>
          </a:prstGeom>
        </p:spPr>
      </p:pic>
    </p:spTree>
    <p:extLst>
      <p:ext uri="{BB962C8B-B14F-4D97-AF65-F5344CB8AC3E}">
        <p14:creationId xmlns:p14="http://schemas.microsoft.com/office/powerpoint/2010/main" val="213207386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Docker run flow</a:t>
            </a:r>
            <a:endParaRPr lang="en-US" dirty="0"/>
          </a:p>
        </p:txBody>
      </p:sp>
      <p:pic>
        <p:nvPicPr>
          <p:cNvPr id="4" name="Content Placeholder 3"/>
          <p:cNvPicPr>
            <a:picLocks noGrp="1" noChangeAspect="1"/>
          </p:cNvPicPr>
          <p:nvPr>
            <p:ph idx="1"/>
          </p:nvPr>
        </p:nvPicPr>
        <p:blipFill>
          <a:blip r:embed="rId2"/>
          <a:stretch>
            <a:fillRect/>
          </a:stretch>
        </p:blipFill>
        <p:spPr>
          <a:xfrm>
            <a:off x="368301" y="1459323"/>
            <a:ext cx="5651499" cy="4776373"/>
          </a:xfrm>
          <a:prstGeom prst="rect">
            <a:avLst/>
          </a:prstGeom>
        </p:spPr>
      </p:pic>
      <p:pic>
        <p:nvPicPr>
          <p:cNvPr id="5" name="Picture 4"/>
          <p:cNvPicPr>
            <a:picLocks noChangeAspect="1"/>
          </p:cNvPicPr>
          <p:nvPr/>
        </p:nvPicPr>
        <p:blipFill>
          <a:blip r:embed="rId3"/>
          <a:stretch>
            <a:fillRect/>
          </a:stretch>
        </p:blipFill>
        <p:spPr>
          <a:xfrm>
            <a:off x="6019800" y="1459324"/>
            <a:ext cx="5668665" cy="4776372"/>
          </a:xfrm>
          <a:prstGeom prst="rect">
            <a:avLst/>
          </a:prstGeom>
        </p:spPr>
      </p:pic>
    </p:spTree>
    <p:extLst>
      <p:ext uri="{BB962C8B-B14F-4D97-AF65-F5344CB8AC3E}">
        <p14:creationId xmlns:p14="http://schemas.microsoft.com/office/powerpoint/2010/main" val="349179499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Image </a:t>
            </a:r>
            <a:r>
              <a:rPr lang="en-US" dirty="0" err="1" smtClean="0"/>
              <a:t>filesystem</a:t>
            </a:r>
            <a:r>
              <a:rPr lang="en-US" dirty="0" smtClean="0"/>
              <a:t>(default programs)</a:t>
            </a:r>
            <a:endParaRPr lang="en-US" dirty="0"/>
          </a:p>
        </p:txBody>
      </p:sp>
      <p:pic>
        <p:nvPicPr>
          <p:cNvPr id="4" name="Content Placeholder 3"/>
          <p:cNvPicPr>
            <a:picLocks noGrp="1" noChangeAspect="1"/>
          </p:cNvPicPr>
          <p:nvPr>
            <p:ph idx="1"/>
          </p:nvPr>
        </p:nvPicPr>
        <p:blipFill>
          <a:blip r:embed="rId2"/>
          <a:stretch>
            <a:fillRect/>
          </a:stretch>
        </p:blipFill>
        <p:spPr>
          <a:xfrm>
            <a:off x="533640" y="2001838"/>
            <a:ext cx="8714896" cy="4195762"/>
          </a:xfrm>
          <a:prstGeom prst="rect">
            <a:avLst/>
          </a:prstGeom>
        </p:spPr>
      </p:pic>
    </p:spTree>
    <p:extLst>
      <p:ext uri="{BB962C8B-B14F-4D97-AF65-F5344CB8AC3E}">
        <p14:creationId xmlns:p14="http://schemas.microsoft.com/office/powerpoint/2010/main" val="3809783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Picture 4"/>
          <p:cNvPicPr>
            <a:picLocks noChangeAspect="1"/>
          </p:cNvPicPr>
          <p:nvPr/>
        </p:nvPicPr>
        <p:blipFill>
          <a:blip r:embed="rId2"/>
          <a:stretch>
            <a:fillRect/>
          </a:stretch>
        </p:blipFill>
        <p:spPr>
          <a:xfrm>
            <a:off x="1104900" y="3592725"/>
            <a:ext cx="4446772" cy="3080161"/>
          </a:xfrm>
          <a:prstGeom prst="rect">
            <a:avLst/>
          </a:prstGeom>
        </p:spPr>
      </p:pic>
      <p:pic>
        <p:nvPicPr>
          <p:cNvPr id="7" name="Content Placeholder 6"/>
          <p:cNvPicPr>
            <a:picLocks noGrp="1" noChangeAspect="1"/>
          </p:cNvPicPr>
          <p:nvPr>
            <p:ph idx="1"/>
          </p:nvPr>
        </p:nvPicPr>
        <p:blipFill>
          <a:blip r:embed="rId3"/>
          <a:stretch>
            <a:fillRect/>
          </a:stretch>
        </p:blipFill>
        <p:spPr>
          <a:xfrm>
            <a:off x="5702300" y="3592725"/>
            <a:ext cx="6375400" cy="3056861"/>
          </a:xfrm>
          <a:prstGeom prst="rect">
            <a:avLst/>
          </a:prstGeom>
        </p:spPr>
      </p:pic>
      <p:pic>
        <p:nvPicPr>
          <p:cNvPr id="8" name="Picture 7"/>
          <p:cNvPicPr>
            <a:picLocks noChangeAspect="1"/>
          </p:cNvPicPr>
          <p:nvPr/>
        </p:nvPicPr>
        <p:blipFill>
          <a:blip r:embed="rId4"/>
          <a:stretch>
            <a:fillRect/>
          </a:stretch>
        </p:blipFill>
        <p:spPr>
          <a:xfrm>
            <a:off x="674880" y="48983"/>
            <a:ext cx="5362289" cy="3430817"/>
          </a:xfrm>
          <a:prstGeom prst="rect">
            <a:avLst/>
          </a:prstGeom>
        </p:spPr>
      </p:pic>
      <p:pic>
        <p:nvPicPr>
          <p:cNvPr id="9" name="Picture 8"/>
          <p:cNvPicPr>
            <a:picLocks noChangeAspect="1"/>
          </p:cNvPicPr>
          <p:nvPr/>
        </p:nvPicPr>
        <p:blipFill>
          <a:blip r:embed="rId5"/>
          <a:stretch>
            <a:fillRect/>
          </a:stretch>
        </p:blipFill>
        <p:spPr>
          <a:xfrm>
            <a:off x="6242437" y="209876"/>
            <a:ext cx="5569485" cy="2888924"/>
          </a:xfrm>
          <a:prstGeom prst="rect">
            <a:avLst/>
          </a:prstGeom>
        </p:spPr>
      </p:pic>
    </p:spTree>
    <p:extLst>
      <p:ext uri="{BB962C8B-B14F-4D97-AF65-F5344CB8AC3E}">
        <p14:creationId xmlns:p14="http://schemas.microsoft.com/office/powerpoint/2010/main" val="43162316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1600" dirty="0"/>
              <a:t>$ </a:t>
            </a:r>
            <a:r>
              <a:rPr lang="en-US" sz="1600" dirty="0" err="1"/>
              <a:t>docker</a:t>
            </a:r>
            <a:r>
              <a:rPr lang="en-US" sz="1600" dirty="0"/>
              <a:t> version</a:t>
            </a:r>
            <a:br>
              <a:rPr lang="en-US" sz="1600" dirty="0"/>
            </a:br>
            <a:r>
              <a:rPr lang="en-US" sz="1600" dirty="0"/>
              <a:t>Client:</a:t>
            </a:r>
            <a:br>
              <a:rPr lang="en-US" sz="1600" dirty="0"/>
            </a:br>
            <a:r>
              <a:rPr lang="en-US" sz="1600" dirty="0"/>
              <a:t> Version:           20.10.5+dfsg1</a:t>
            </a:r>
            <a:br>
              <a:rPr lang="en-US" sz="1600" dirty="0"/>
            </a:br>
            <a:r>
              <a:rPr lang="en-US" sz="1600" dirty="0"/>
              <a:t> API version:       1.41</a:t>
            </a:r>
            <a:br>
              <a:rPr lang="en-US" sz="1600" dirty="0"/>
            </a:br>
            <a:r>
              <a:rPr lang="en-US" sz="1600" dirty="0"/>
              <a:t> Go version:        go1.15.9</a:t>
            </a:r>
            <a:br>
              <a:rPr lang="en-US" sz="1600" dirty="0"/>
            </a:br>
            <a:r>
              <a:rPr lang="en-US" sz="1600" dirty="0"/>
              <a:t> </a:t>
            </a:r>
            <a:r>
              <a:rPr lang="en-US" sz="1600" dirty="0" err="1"/>
              <a:t>Git</a:t>
            </a:r>
            <a:r>
              <a:rPr lang="en-US" sz="1600" dirty="0"/>
              <a:t> commit:        55c4c88</a:t>
            </a:r>
            <a:br>
              <a:rPr lang="en-US" sz="1600" dirty="0"/>
            </a:br>
            <a:r>
              <a:rPr lang="en-US" sz="1600" dirty="0"/>
              <a:t> Built:             Wed Aug  4 19:55:57 2021</a:t>
            </a:r>
            <a:br>
              <a:rPr lang="en-US" sz="1600" dirty="0"/>
            </a:br>
            <a:r>
              <a:rPr lang="en-US" sz="1600" dirty="0"/>
              <a:t> OS/Arch:           </a:t>
            </a:r>
            <a:r>
              <a:rPr lang="en-US" sz="1600" dirty="0" err="1"/>
              <a:t>linux</a:t>
            </a:r>
            <a:r>
              <a:rPr lang="en-US" sz="1600" dirty="0"/>
              <a:t>/amd64</a:t>
            </a:r>
            <a:br>
              <a:rPr lang="en-US" sz="1600" dirty="0"/>
            </a:br>
            <a:r>
              <a:rPr lang="en-US" sz="1600" dirty="0"/>
              <a:t> Context:           default</a:t>
            </a:r>
            <a:br>
              <a:rPr lang="en-US" sz="1600" dirty="0"/>
            </a:br>
            <a:r>
              <a:rPr lang="en-US" sz="1600" dirty="0"/>
              <a:t> Experimental:      true</a:t>
            </a:r>
            <a:br>
              <a:rPr lang="en-US" sz="1600" dirty="0"/>
            </a:br>
            <a:endParaRPr lang="en-US" sz="1600" dirty="0"/>
          </a:p>
        </p:txBody>
      </p:sp>
      <p:pic>
        <p:nvPicPr>
          <p:cNvPr id="4" name="Content Placeholder 3"/>
          <p:cNvPicPr>
            <a:picLocks noGrp="1" noChangeAspect="1"/>
          </p:cNvPicPr>
          <p:nvPr>
            <p:ph idx="1"/>
          </p:nvPr>
        </p:nvPicPr>
        <p:blipFill>
          <a:blip r:embed="rId2"/>
          <a:stretch>
            <a:fillRect/>
          </a:stretch>
        </p:blipFill>
        <p:spPr>
          <a:xfrm>
            <a:off x="5627872" y="1760538"/>
            <a:ext cx="5026263" cy="4195762"/>
          </a:xfrm>
          <a:prstGeom prst="rect">
            <a:avLst/>
          </a:prstGeom>
        </p:spPr>
      </p:pic>
    </p:spTree>
    <p:extLst>
      <p:ext uri="{BB962C8B-B14F-4D97-AF65-F5344CB8AC3E}">
        <p14:creationId xmlns:p14="http://schemas.microsoft.com/office/powerpoint/2010/main" val="100849727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9404723" cy="1833282"/>
          </a:xfrm>
        </p:spPr>
        <p:txBody>
          <a:bodyPr/>
          <a:lstStyle/>
          <a:p>
            <a:r>
              <a:rPr lang="en-US" dirty="0" smtClean="0"/>
              <a:t>Run First Program</a:t>
            </a:r>
            <a:r>
              <a:rPr lang="en-US" dirty="0"/>
              <a:t/>
            </a:r>
            <a:br>
              <a:rPr lang="en-US" dirty="0"/>
            </a:br>
            <a:r>
              <a:rPr lang="en-US" sz="1800" dirty="0" smtClean="0"/>
              <a:t>$</a:t>
            </a:r>
            <a:r>
              <a:rPr lang="en-US" sz="2000" b="1" dirty="0" err="1" smtClean="0"/>
              <a:t>docker</a:t>
            </a:r>
            <a:r>
              <a:rPr lang="en-US" sz="2000" b="1" dirty="0" smtClean="0"/>
              <a:t> run hello-world</a:t>
            </a:r>
            <a:br>
              <a:rPr lang="en-US" sz="2000" b="1" dirty="0" smtClean="0"/>
            </a:br>
            <a:r>
              <a:rPr lang="en-US" sz="2000" b="1" dirty="0" smtClean="0"/>
              <a:t>when executing: we took snapshot and stick that program into container and run startup command hello-world</a:t>
            </a:r>
            <a:endParaRPr lang="en-US" sz="2000" b="1" dirty="0"/>
          </a:p>
        </p:txBody>
      </p:sp>
      <p:pic>
        <p:nvPicPr>
          <p:cNvPr id="4" name="Content Placeholder 3"/>
          <p:cNvPicPr>
            <a:picLocks noGrp="1" noChangeAspect="1"/>
          </p:cNvPicPr>
          <p:nvPr>
            <p:ph idx="1"/>
          </p:nvPr>
        </p:nvPicPr>
        <p:blipFill>
          <a:blip r:embed="rId2"/>
          <a:stretch>
            <a:fillRect/>
          </a:stretch>
        </p:blipFill>
        <p:spPr>
          <a:xfrm>
            <a:off x="557211" y="2729548"/>
            <a:ext cx="4971229" cy="2794952"/>
          </a:xfrm>
          <a:prstGeom prst="rect">
            <a:avLst/>
          </a:prstGeom>
        </p:spPr>
      </p:pic>
      <p:pic>
        <p:nvPicPr>
          <p:cNvPr id="5" name="Picture 4"/>
          <p:cNvPicPr>
            <a:picLocks noChangeAspect="1"/>
          </p:cNvPicPr>
          <p:nvPr/>
        </p:nvPicPr>
        <p:blipFill>
          <a:blip r:embed="rId3"/>
          <a:stretch>
            <a:fillRect/>
          </a:stretch>
        </p:blipFill>
        <p:spPr>
          <a:xfrm>
            <a:off x="5733212" y="2729548"/>
            <a:ext cx="5434850" cy="2917825"/>
          </a:xfrm>
          <a:prstGeom prst="rect">
            <a:avLst/>
          </a:prstGeom>
        </p:spPr>
      </p:pic>
    </p:spTree>
    <p:extLst>
      <p:ext uri="{BB962C8B-B14F-4D97-AF65-F5344CB8AC3E}">
        <p14:creationId xmlns:p14="http://schemas.microsoft.com/office/powerpoint/2010/main" val="309757339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6" name="Content Placeholder 5"/>
          <p:cNvSpPr>
            <a:spLocks noGrp="1"/>
          </p:cNvSpPr>
          <p:nvPr>
            <p:ph idx="1"/>
          </p:nvPr>
        </p:nvSpPr>
        <p:spPr/>
        <p:txBody>
          <a:bodyPr/>
          <a:lstStyle/>
          <a:p>
            <a:endParaRPr lang="en-US"/>
          </a:p>
        </p:txBody>
      </p:sp>
      <p:pic>
        <p:nvPicPr>
          <p:cNvPr id="7" name="Picture 6"/>
          <p:cNvPicPr>
            <a:picLocks noChangeAspect="1"/>
          </p:cNvPicPr>
          <p:nvPr/>
        </p:nvPicPr>
        <p:blipFill>
          <a:blip r:embed="rId2"/>
          <a:stretch>
            <a:fillRect/>
          </a:stretch>
        </p:blipFill>
        <p:spPr>
          <a:xfrm>
            <a:off x="457200" y="327389"/>
            <a:ext cx="11226800" cy="6311993"/>
          </a:xfrm>
          <a:prstGeom prst="rect">
            <a:avLst/>
          </a:prstGeom>
        </p:spPr>
      </p:pic>
    </p:spTree>
    <p:extLst>
      <p:ext uri="{BB962C8B-B14F-4D97-AF65-F5344CB8AC3E}">
        <p14:creationId xmlns:p14="http://schemas.microsoft.com/office/powerpoint/2010/main" val="397389005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smtClean="0"/>
              <a:t>Container lifecycle</a:t>
            </a:r>
            <a:r>
              <a:rPr lang="en-US" dirty="0" smtClean="0"/>
              <a:t/>
            </a:r>
            <a:br>
              <a:rPr lang="en-US" dirty="0" smtClean="0"/>
            </a:br>
            <a:r>
              <a:rPr lang="en-US" sz="2400" dirty="0" smtClean="0"/>
              <a:t>Docker run : </a:t>
            </a:r>
            <a:r>
              <a:rPr lang="en-US" sz="2000" dirty="0" smtClean="0"/>
              <a:t>create image file system snapshot and start the startup command : </a:t>
            </a:r>
            <a:r>
              <a:rPr lang="en-US" sz="2000" dirty="0" err="1" smtClean="0"/>
              <a:t>docker</a:t>
            </a:r>
            <a:r>
              <a:rPr lang="en-US" sz="2000" dirty="0" smtClean="0"/>
              <a:t> start –a ( give output to terminal)</a:t>
            </a:r>
            <a:endParaRPr lang="en-US" sz="2000" dirty="0"/>
          </a:p>
        </p:txBody>
      </p:sp>
      <p:pic>
        <p:nvPicPr>
          <p:cNvPr id="5" name="Picture 4"/>
          <p:cNvPicPr>
            <a:picLocks noChangeAspect="1"/>
          </p:cNvPicPr>
          <p:nvPr/>
        </p:nvPicPr>
        <p:blipFill>
          <a:blip r:embed="rId2"/>
          <a:stretch>
            <a:fillRect/>
          </a:stretch>
        </p:blipFill>
        <p:spPr>
          <a:xfrm>
            <a:off x="557211" y="1853249"/>
            <a:ext cx="9856789" cy="2896552"/>
          </a:xfrm>
          <a:prstGeom prst="rect">
            <a:avLst/>
          </a:prstGeom>
        </p:spPr>
      </p:pic>
      <p:pic>
        <p:nvPicPr>
          <p:cNvPr id="7" name="Content Placeholder 6"/>
          <p:cNvPicPr>
            <a:picLocks noGrp="1" noChangeAspect="1"/>
          </p:cNvPicPr>
          <p:nvPr>
            <p:ph idx="1"/>
          </p:nvPr>
        </p:nvPicPr>
        <p:blipFill>
          <a:blip r:embed="rId3"/>
          <a:stretch>
            <a:fillRect/>
          </a:stretch>
        </p:blipFill>
        <p:spPr>
          <a:xfrm>
            <a:off x="557211" y="4906169"/>
            <a:ext cx="9856789" cy="1790700"/>
          </a:xfrm>
          <a:prstGeom prst="rect">
            <a:avLst/>
          </a:prstGeom>
        </p:spPr>
      </p:pic>
    </p:spTree>
    <p:extLst>
      <p:ext uri="{BB962C8B-B14F-4D97-AF65-F5344CB8AC3E}">
        <p14:creationId xmlns:p14="http://schemas.microsoft.com/office/powerpoint/2010/main" val="27099987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9404723" cy="1934882"/>
          </a:xfrm>
        </p:spPr>
        <p:txBody>
          <a:bodyPr/>
          <a:lstStyle/>
          <a:p>
            <a:r>
              <a:rPr lang="en-US" dirty="0" smtClean="0"/>
              <a:t>List running containers</a:t>
            </a:r>
            <a:br>
              <a:rPr lang="en-US" dirty="0" smtClean="0"/>
            </a:br>
            <a:r>
              <a:rPr lang="en-US" sz="2000" dirty="0" smtClean="0"/>
              <a:t>$</a:t>
            </a:r>
            <a:r>
              <a:rPr lang="en-US" sz="2000" dirty="0" err="1" smtClean="0"/>
              <a:t>docker</a:t>
            </a:r>
            <a:r>
              <a:rPr lang="en-US" sz="2000" dirty="0" smtClean="0"/>
              <a:t> </a:t>
            </a:r>
            <a:r>
              <a:rPr lang="en-US" sz="2000" dirty="0" err="1" smtClean="0"/>
              <a:t>ps</a:t>
            </a:r>
            <a:r>
              <a:rPr lang="en-US" sz="2000" dirty="0" smtClean="0"/>
              <a:t> </a:t>
            </a:r>
            <a:br>
              <a:rPr lang="en-US" sz="2000" dirty="0" smtClean="0"/>
            </a:br>
            <a:r>
              <a:rPr lang="en-US" sz="2000" dirty="0" smtClean="0"/>
              <a:t>$</a:t>
            </a:r>
            <a:r>
              <a:rPr lang="en-US" sz="2000" dirty="0" err="1" smtClean="0"/>
              <a:t>docker</a:t>
            </a:r>
            <a:r>
              <a:rPr lang="en-US" sz="2000" dirty="0" smtClean="0"/>
              <a:t> </a:t>
            </a:r>
            <a:r>
              <a:rPr lang="en-US" sz="2000" dirty="0" err="1" smtClean="0"/>
              <a:t>ps</a:t>
            </a:r>
            <a:r>
              <a:rPr lang="en-US" sz="2000" dirty="0" smtClean="0"/>
              <a:t> –a</a:t>
            </a:r>
            <a:br>
              <a:rPr lang="en-US" sz="2000" dirty="0" smtClean="0"/>
            </a:br>
            <a:r>
              <a:rPr lang="en-US" sz="2000" dirty="0" smtClean="0"/>
              <a:t>$</a:t>
            </a:r>
            <a:r>
              <a:rPr lang="en-US" sz="2000" dirty="0" err="1" smtClean="0"/>
              <a:t>docker</a:t>
            </a:r>
            <a:r>
              <a:rPr lang="en-US" sz="2000" dirty="0" smtClean="0"/>
              <a:t> run </a:t>
            </a:r>
            <a:r>
              <a:rPr lang="en-US" sz="2000" dirty="0" err="1" smtClean="0"/>
              <a:t>busybox</a:t>
            </a:r>
            <a:r>
              <a:rPr lang="en-US" sz="2000" dirty="0" smtClean="0"/>
              <a:t> ping google.com</a:t>
            </a:r>
            <a:br>
              <a:rPr lang="en-US" sz="2000" dirty="0" smtClean="0"/>
            </a:br>
            <a:endParaRPr lang="en-US" sz="2000" dirty="0"/>
          </a:p>
        </p:txBody>
      </p:sp>
      <p:sp>
        <p:nvSpPr>
          <p:cNvPr id="3" name="Content Placeholder 2"/>
          <p:cNvSpPr>
            <a:spLocks noGrp="1"/>
          </p:cNvSpPr>
          <p:nvPr>
            <p:ph idx="1"/>
          </p:nvPr>
        </p:nvSpPr>
        <p:spPr>
          <a:xfrm>
            <a:off x="1103312" y="3035300"/>
            <a:ext cx="8946541" cy="3213099"/>
          </a:xfrm>
        </p:spPr>
        <p:txBody>
          <a:bodyPr/>
          <a:lstStyle/>
          <a:p>
            <a:endParaRPr lang="en-US" dirty="0"/>
          </a:p>
        </p:txBody>
      </p:sp>
      <p:pic>
        <p:nvPicPr>
          <p:cNvPr id="4" name="Picture 3"/>
          <p:cNvPicPr>
            <a:picLocks noChangeAspect="1"/>
          </p:cNvPicPr>
          <p:nvPr/>
        </p:nvPicPr>
        <p:blipFill>
          <a:blip r:embed="rId2"/>
          <a:stretch>
            <a:fillRect/>
          </a:stretch>
        </p:blipFill>
        <p:spPr>
          <a:xfrm>
            <a:off x="549275" y="3035300"/>
            <a:ext cx="11068050" cy="904875"/>
          </a:xfrm>
          <a:prstGeom prst="rect">
            <a:avLst/>
          </a:prstGeom>
        </p:spPr>
      </p:pic>
    </p:spTree>
    <p:extLst>
      <p:ext uri="{BB962C8B-B14F-4D97-AF65-F5344CB8AC3E}">
        <p14:creationId xmlns:p14="http://schemas.microsoft.com/office/powerpoint/2010/main" val="338632010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000" dirty="0" smtClean="0"/>
              <a:t>Once container created we cant change the default startup command </a:t>
            </a:r>
            <a:endParaRPr lang="en-US" sz="2000" dirty="0"/>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2"/>
          <a:stretch>
            <a:fillRect/>
          </a:stretch>
        </p:blipFill>
        <p:spPr>
          <a:xfrm>
            <a:off x="533399" y="2052918"/>
            <a:ext cx="10390187" cy="4106961"/>
          </a:xfrm>
          <a:prstGeom prst="rect">
            <a:avLst/>
          </a:prstGeom>
        </p:spPr>
      </p:pic>
    </p:spTree>
    <p:extLst>
      <p:ext uri="{BB962C8B-B14F-4D97-AF65-F5344CB8AC3E}">
        <p14:creationId xmlns:p14="http://schemas.microsoft.com/office/powerpoint/2010/main" val="339886910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Deleting stopped containers</a:t>
            </a:r>
            <a:br>
              <a:rPr lang="en-US" dirty="0" smtClean="0"/>
            </a:br>
            <a:r>
              <a:rPr lang="en-US" sz="2000" dirty="0" err="1" smtClean="0"/>
              <a:t>i.e</a:t>
            </a:r>
            <a:r>
              <a:rPr lang="en-US" sz="2000" dirty="0" smtClean="0"/>
              <a:t> to save space  : $</a:t>
            </a:r>
            <a:r>
              <a:rPr lang="en-US" sz="2000" dirty="0" err="1" smtClean="0"/>
              <a:t>docker</a:t>
            </a:r>
            <a:r>
              <a:rPr lang="en-US" sz="2000" dirty="0" smtClean="0"/>
              <a:t> system prune</a:t>
            </a:r>
            <a:endParaRPr lang="en-US" sz="2000"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646111" y="1672827"/>
            <a:ext cx="10401300" cy="4575572"/>
          </a:xfrm>
          <a:prstGeom prst="rect">
            <a:avLst/>
          </a:prstGeom>
        </p:spPr>
      </p:pic>
    </p:spTree>
    <p:extLst>
      <p:ext uri="{BB962C8B-B14F-4D97-AF65-F5344CB8AC3E}">
        <p14:creationId xmlns:p14="http://schemas.microsoft.com/office/powerpoint/2010/main" val="27480839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Docker retrieve Logs</a:t>
            </a:r>
            <a:endParaRPr lang="en-US" dirty="0"/>
          </a:p>
        </p:txBody>
      </p:sp>
      <p:sp>
        <p:nvSpPr>
          <p:cNvPr id="5" name="Content Placeholder 4"/>
          <p:cNvSpPr>
            <a:spLocks noGrp="1"/>
          </p:cNvSpPr>
          <p:nvPr>
            <p:ph idx="1"/>
          </p:nvPr>
        </p:nvSpPr>
        <p:spPr/>
        <p:txBody>
          <a:bodyPr/>
          <a:lstStyle/>
          <a:p>
            <a:endParaRPr lang="en-US"/>
          </a:p>
        </p:txBody>
      </p:sp>
      <p:pic>
        <p:nvPicPr>
          <p:cNvPr id="6" name="Picture 5"/>
          <p:cNvPicPr>
            <a:picLocks noChangeAspect="1"/>
          </p:cNvPicPr>
          <p:nvPr/>
        </p:nvPicPr>
        <p:blipFill>
          <a:blip r:embed="rId2"/>
          <a:stretch>
            <a:fillRect/>
          </a:stretch>
        </p:blipFill>
        <p:spPr>
          <a:xfrm>
            <a:off x="646111" y="1152983"/>
            <a:ext cx="7562850" cy="2707817"/>
          </a:xfrm>
          <a:prstGeom prst="rect">
            <a:avLst/>
          </a:prstGeom>
        </p:spPr>
      </p:pic>
      <p:pic>
        <p:nvPicPr>
          <p:cNvPr id="7" name="Picture 6"/>
          <p:cNvPicPr>
            <a:picLocks noChangeAspect="1"/>
          </p:cNvPicPr>
          <p:nvPr/>
        </p:nvPicPr>
        <p:blipFill>
          <a:blip r:embed="rId3"/>
          <a:stretch>
            <a:fillRect/>
          </a:stretch>
        </p:blipFill>
        <p:spPr>
          <a:xfrm>
            <a:off x="646111" y="3860800"/>
            <a:ext cx="8086725" cy="1933575"/>
          </a:xfrm>
          <a:prstGeom prst="rect">
            <a:avLst/>
          </a:prstGeom>
        </p:spPr>
      </p:pic>
    </p:spTree>
    <p:extLst>
      <p:ext uri="{BB962C8B-B14F-4D97-AF65-F5344CB8AC3E}">
        <p14:creationId xmlns:p14="http://schemas.microsoft.com/office/powerpoint/2010/main" val="336572796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Stopping containers: </a:t>
            </a:r>
            <a:r>
              <a:rPr lang="en-US" dirty="0" err="1" smtClean="0"/>
              <a:t>Sigterm</a:t>
            </a:r>
            <a:r>
              <a:rPr lang="en-US" dirty="0" smtClean="0"/>
              <a:t>/</a:t>
            </a:r>
            <a:r>
              <a:rPr lang="en-US" dirty="0" err="1" smtClean="0"/>
              <a:t>SigKill</a:t>
            </a:r>
            <a:endParaRPr lang="en-US" dirty="0"/>
          </a:p>
        </p:txBody>
      </p:sp>
      <p:sp>
        <p:nvSpPr>
          <p:cNvPr id="5" name="Content Placeholder 4"/>
          <p:cNvSpPr>
            <a:spLocks noGrp="1"/>
          </p:cNvSpPr>
          <p:nvPr>
            <p:ph idx="1"/>
          </p:nvPr>
        </p:nvSpPr>
        <p:spPr/>
        <p:txBody>
          <a:bodyPr/>
          <a:lstStyle/>
          <a:p>
            <a:endParaRPr lang="en-US"/>
          </a:p>
        </p:txBody>
      </p:sp>
      <p:pic>
        <p:nvPicPr>
          <p:cNvPr id="6" name="Picture 5"/>
          <p:cNvPicPr>
            <a:picLocks noChangeAspect="1"/>
          </p:cNvPicPr>
          <p:nvPr/>
        </p:nvPicPr>
        <p:blipFill>
          <a:blip r:embed="rId2"/>
          <a:stretch>
            <a:fillRect/>
          </a:stretch>
        </p:blipFill>
        <p:spPr>
          <a:xfrm>
            <a:off x="458972" y="1235074"/>
            <a:ext cx="5243328" cy="5013325"/>
          </a:xfrm>
          <a:prstGeom prst="rect">
            <a:avLst/>
          </a:prstGeom>
        </p:spPr>
      </p:pic>
      <p:pic>
        <p:nvPicPr>
          <p:cNvPr id="7" name="Picture 6"/>
          <p:cNvPicPr>
            <a:picLocks noChangeAspect="1"/>
          </p:cNvPicPr>
          <p:nvPr/>
        </p:nvPicPr>
        <p:blipFill>
          <a:blip r:embed="rId3"/>
          <a:stretch>
            <a:fillRect/>
          </a:stretch>
        </p:blipFill>
        <p:spPr>
          <a:xfrm>
            <a:off x="5992812" y="1152983"/>
            <a:ext cx="5158582" cy="5013325"/>
          </a:xfrm>
          <a:prstGeom prst="rect">
            <a:avLst/>
          </a:prstGeom>
        </p:spPr>
      </p:pic>
    </p:spTree>
    <p:extLst>
      <p:ext uri="{BB962C8B-B14F-4D97-AF65-F5344CB8AC3E}">
        <p14:creationId xmlns:p14="http://schemas.microsoft.com/office/powerpoint/2010/main" val="234385322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smtClean="0"/>
              <a:t>Docker stop: wait for processes to finish smoothly( has 10 seconds before kill), while kill ask to finish immediately</a:t>
            </a:r>
            <a:endParaRPr lang="en-US" sz="2400" dirty="0"/>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2"/>
          <a:stretch>
            <a:fillRect/>
          </a:stretch>
        </p:blipFill>
        <p:spPr>
          <a:xfrm>
            <a:off x="646111" y="2052918"/>
            <a:ext cx="8839200" cy="3876675"/>
          </a:xfrm>
          <a:prstGeom prst="rect">
            <a:avLst/>
          </a:prstGeom>
        </p:spPr>
      </p:pic>
    </p:spTree>
    <p:extLst>
      <p:ext uri="{BB962C8B-B14F-4D97-AF65-F5344CB8AC3E}">
        <p14:creationId xmlns:p14="http://schemas.microsoft.com/office/powerpoint/2010/main" val="74619694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9404723" cy="1414182"/>
          </a:xfrm>
        </p:spPr>
        <p:txBody>
          <a:bodyPr/>
          <a:lstStyle/>
          <a:p>
            <a:r>
              <a:rPr lang="en-US" dirty="0" smtClean="0"/>
              <a:t>Override the startup command</a:t>
            </a:r>
            <a:br>
              <a:rPr lang="en-US" dirty="0" smtClean="0"/>
            </a:br>
            <a:r>
              <a:rPr lang="en-US" sz="1800" dirty="0" smtClean="0"/>
              <a:t>$</a:t>
            </a:r>
            <a:r>
              <a:rPr lang="en-US" sz="1800" dirty="0" err="1" smtClean="0"/>
              <a:t>docker</a:t>
            </a:r>
            <a:r>
              <a:rPr lang="en-US" sz="1800" dirty="0" smtClean="0"/>
              <a:t> run </a:t>
            </a:r>
            <a:r>
              <a:rPr lang="en-US" sz="1800" dirty="0" err="1" smtClean="0"/>
              <a:t>busybox</a:t>
            </a:r>
            <a:r>
              <a:rPr lang="en-US" sz="1800" dirty="0" smtClean="0"/>
              <a:t> echo hi man</a:t>
            </a:r>
            <a:br>
              <a:rPr lang="en-US" sz="1800" dirty="0" smtClean="0"/>
            </a:br>
            <a:r>
              <a:rPr lang="en-US" sz="1800" dirty="0" smtClean="0"/>
              <a:t>$</a:t>
            </a:r>
            <a:r>
              <a:rPr lang="en-US" sz="1800" dirty="0" err="1" smtClean="0"/>
              <a:t>docker</a:t>
            </a:r>
            <a:r>
              <a:rPr lang="en-US" sz="1800" dirty="0" smtClean="0"/>
              <a:t> run hello-world ls ( will not work)</a:t>
            </a:r>
            <a:r>
              <a:rPr lang="en-US" dirty="0" smtClean="0"/>
              <a:t>	</a:t>
            </a:r>
            <a:br>
              <a:rPr lang="en-US" dirty="0" smtClean="0"/>
            </a:br>
            <a:endParaRPr lang="en-US" dirty="0"/>
          </a:p>
        </p:txBody>
      </p:sp>
      <p:pic>
        <p:nvPicPr>
          <p:cNvPr id="4" name="Content Placeholder 3"/>
          <p:cNvPicPr>
            <a:picLocks noGrp="1" noChangeAspect="1"/>
          </p:cNvPicPr>
          <p:nvPr>
            <p:ph idx="1"/>
          </p:nvPr>
        </p:nvPicPr>
        <p:blipFill>
          <a:blip r:embed="rId2"/>
          <a:stretch>
            <a:fillRect/>
          </a:stretch>
        </p:blipFill>
        <p:spPr>
          <a:xfrm>
            <a:off x="874897" y="2778756"/>
            <a:ext cx="8947150" cy="3378525"/>
          </a:xfrm>
          <a:prstGeom prst="rect">
            <a:avLst/>
          </a:prstGeom>
        </p:spPr>
      </p:pic>
    </p:spTree>
    <p:extLst>
      <p:ext uri="{BB962C8B-B14F-4D97-AF65-F5344CB8AC3E}">
        <p14:creationId xmlns:p14="http://schemas.microsoft.com/office/powerpoint/2010/main" val="387155741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9404723" cy="2265082"/>
          </a:xfrm>
        </p:spPr>
        <p:txBody>
          <a:bodyPr/>
          <a:lstStyle/>
          <a:p>
            <a:r>
              <a:rPr lang="en-US" dirty="0" smtClean="0"/>
              <a:t>Docker run </a:t>
            </a:r>
            <a:r>
              <a:rPr lang="en-US" dirty="0" err="1" smtClean="0"/>
              <a:t>redis</a:t>
            </a:r>
            <a:r>
              <a:rPr lang="en-US" dirty="0" smtClean="0"/>
              <a:t> </a:t>
            </a:r>
            <a:br>
              <a:rPr lang="en-US" dirty="0" smtClean="0"/>
            </a:br>
            <a:r>
              <a:rPr lang="en-US" sz="3300" dirty="0" err="1" smtClean="0"/>
              <a:t>Redis</a:t>
            </a:r>
            <a:r>
              <a:rPr lang="en-US" sz="3300" dirty="0" smtClean="0"/>
              <a:t> </a:t>
            </a:r>
            <a:r>
              <a:rPr lang="en-US" dirty="0" smtClean="0"/>
              <a:t>: </a:t>
            </a:r>
            <a:r>
              <a:rPr lang="en-US" sz="2400" dirty="0" smtClean="0"/>
              <a:t>in-memory </a:t>
            </a:r>
            <a:r>
              <a:rPr lang="en-US" sz="2400" dirty="0" err="1" smtClean="0"/>
              <a:t>datastore</a:t>
            </a:r>
            <a:r>
              <a:rPr lang="en-US" sz="2400" dirty="0" smtClean="0"/>
              <a:t> for web app</a:t>
            </a:r>
            <a:br>
              <a:rPr lang="en-US" sz="2400" dirty="0" smtClean="0"/>
            </a:br>
            <a:r>
              <a:rPr lang="en-US" sz="2400" dirty="0" smtClean="0"/>
              <a:t>you can us it with run command also </a:t>
            </a:r>
            <a:r>
              <a:rPr lang="en-US" sz="2400" dirty="0"/>
              <a:t/>
            </a:r>
            <a:br>
              <a:rPr lang="en-US" sz="2400" dirty="0"/>
            </a:br>
            <a:r>
              <a:rPr lang="en-US" sz="2400" dirty="0" smtClean="0"/>
              <a:t>to get into running container with shell access:</a:t>
            </a:r>
            <a:br>
              <a:rPr lang="en-US" sz="2400" dirty="0" smtClean="0"/>
            </a:br>
            <a:endParaRPr lang="en-US" sz="2400" dirty="0"/>
          </a:p>
        </p:txBody>
      </p:sp>
      <p:pic>
        <p:nvPicPr>
          <p:cNvPr id="4" name="Content Placeholder 3"/>
          <p:cNvPicPr>
            <a:picLocks noGrp="1" noChangeAspect="1"/>
          </p:cNvPicPr>
          <p:nvPr>
            <p:ph idx="1"/>
          </p:nvPr>
        </p:nvPicPr>
        <p:blipFill>
          <a:blip r:embed="rId2"/>
          <a:stretch>
            <a:fillRect/>
          </a:stretch>
        </p:blipFill>
        <p:spPr>
          <a:xfrm>
            <a:off x="646111" y="2847181"/>
            <a:ext cx="5172075" cy="523875"/>
          </a:xfrm>
          <a:prstGeom prst="rect">
            <a:avLst/>
          </a:prstGeom>
        </p:spPr>
      </p:pic>
      <p:pic>
        <p:nvPicPr>
          <p:cNvPr id="5" name="Picture 4"/>
          <p:cNvPicPr>
            <a:picLocks noChangeAspect="1"/>
          </p:cNvPicPr>
          <p:nvPr/>
        </p:nvPicPr>
        <p:blipFill>
          <a:blip r:embed="rId3"/>
          <a:stretch>
            <a:fillRect/>
          </a:stretch>
        </p:blipFill>
        <p:spPr>
          <a:xfrm>
            <a:off x="646111" y="3832225"/>
            <a:ext cx="6610350" cy="2571750"/>
          </a:xfrm>
          <a:prstGeom prst="rect">
            <a:avLst/>
          </a:prstGeom>
        </p:spPr>
      </p:pic>
      <p:pic>
        <p:nvPicPr>
          <p:cNvPr id="6" name="Picture 5"/>
          <p:cNvPicPr>
            <a:picLocks noChangeAspect="1"/>
          </p:cNvPicPr>
          <p:nvPr/>
        </p:nvPicPr>
        <p:blipFill>
          <a:blip r:embed="rId4"/>
          <a:stretch>
            <a:fillRect/>
          </a:stretch>
        </p:blipFill>
        <p:spPr>
          <a:xfrm>
            <a:off x="7400925" y="3860800"/>
            <a:ext cx="4791075" cy="2514600"/>
          </a:xfrm>
          <a:prstGeom prst="rect">
            <a:avLst/>
          </a:prstGeom>
        </p:spPr>
      </p:pic>
    </p:spTree>
    <p:extLst>
      <p:ext uri="{BB962C8B-B14F-4D97-AF65-F5344CB8AC3E}">
        <p14:creationId xmlns:p14="http://schemas.microsoft.com/office/powerpoint/2010/main" val="11591844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smtClean="0"/>
              <a:t>Executing commands inside running container</a:t>
            </a:r>
            <a:endParaRPr lang="en-US" sz="2400" dirty="0"/>
          </a:p>
        </p:txBody>
      </p:sp>
      <p:sp>
        <p:nvSpPr>
          <p:cNvPr id="3" name="Content Placeholder 2"/>
          <p:cNvSpPr>
            <a:spLocks noGrp="1"/>
          </p:cNvSpPr>
          <p:nvPr>
            <p:ph idx="1"/>
          </p:nvPr>
        </p:nvSpPr>
        <p:spPr/>
        <p:txBody>
          <a:bodyPr/>
          <a:lstStyle/>
          <a:p>
            <a:r>
              <a:rPr lang="en-US" dirty="0" smtClean="0"/>
              <a:t>i: standard in / t: nice format standard out</a:t>
            </a:r>
            <a:endParaRPr lang="en-US" dirty="0"/>
          </a:p>
        </p:txBody>
      </p:sp>
      <p:pic>
        <p:nvPicPr>
          <p:cNvPr id="4" name="Picture 3"/>
          <p:cNvPicPr>
            <a:picLocks noChangeAspect="1"/>
          </p:cNvPicPr>
          <p:nvPr/>
        </p:nvPicPr>
        <p:blipFill>
          <a:blip r:embed="rId2"/>
          <a:stretch>
            <a:fillRect/>
          </a:stretch>
        </p:blipFill>
        <p:spPr>
          <a:xfrm>
            <a:off x="646111" y="981533"/>
            <a:ext cx="6477000" cy="342900"/>
          </a:xfrm>
          <a:prstGeom prst="rect">
            <a:avLst/>
          </a:prstGeom>
        </p:spPr>
      </p:pic>
      <p:pic>
        <p:nvPicPr>
          <p:cNvPr id="6" name="Picture 5"/>
          <p:cNvPicPr>
            <a:picLocks noChangeAspect="1"/>
          </p:cNvPicPr>
          <p:nvPr/>
        </p:nvPicPr>
        <p:blipFill>
          <a:blip r:embed="rId3"/>
          <a:stretch>
            <a:fillRect/>
          </a:stretch>
        </p:blipFill>
        <p:spPr>
          <a:xfrm>
            <a:off x="646111" y="1324433"/>
            <a:ext cx="5848350" cy="381000"/>
          </a:xfrm>
          <a:prstGeom prst="rect">
            <a:avLst/>
          </a:prstGeom>
        </p:spPr>
      </p:pic>
      <p:pic>
        <p:nvPicPr>
          <p:cNvPr id="7" name="Picture 6"/>
          <p:cNvPicPr>
            <a:picLocks noChangeAspect="1"/>
          </p:cNvPicPr>
          <p:nvPr/>
        </p:nvPicPr>
        <p:blipFill>
          <a:blip r:embed="rId4"/>
          <a:stretch>
            <a:fillRect/>
          </a:stretch>
        </p:blipFill>
        <p:spPr>
          <a:xfrm>
            <a:off x="7714220" y="776568"/>
            <a:ext cx="2533650" cy="1276350"/>
          </a:xfrm>
          <a:prstGeom prst="rect">
            <a:avLst/>
          </a:prstGeom>
        </p:spPr>
      </p:pic>
      <p:pic>
        <p:nvPicPr>
          <p:cNvPr id="8" name="Picture 7"/>
          <p:cNvPicPr>
            <a:picLocks noChangeAspect="1"/>
          </p:cNvPicPr>
          <p:nvPr/>
        </p:nvPicPr>
        <p:blipFill>
          <a:blip r:embed="rId5"/>
          <a:stretch>
            <a:fillRect/>
          </a:stretch>
        </p:blipFill>
        <p:spPr>
          <a:xfrm>
            <a:off x="441509" y="2581733"/>
            <a:ext cx="10144125" cy="3714749"/>
          </a:xfrm>
          <a:prstGeom prst="rect">
            <a:avLst/>
          </a:prstGeom>
        </p:spPr>
      </p:pic>
    </p:spTree>
    <p:extLst>
      <p:ext uri="{BB962C8B-B14F-4D97-AF65-F5344CB8AC3E}">
        <p14:creationId xmlns:p14="http://schemas.microsoft.com/office/powerpoint/2010/main" val="13766584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305189" y="557848"/>
            <a:ext cx="10912085" cy="6135052"/>
          </a:xfrm>
          <a:prstGeom prst="rect">
            <a:avLst/>
          </a:prstGeom>
        </p:spPr>
      </p:pic>
    </p:spTree>
    <p:extLst>
      <p:ext uri="{BB962C8B-B14F-4D97-AF65-F5344CB8AC3E}">
        <p14:creationId xmlns:p14="http://schemas.microsoft.com/office/powerpoint/2010/main" val="167139115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 </a:t>
            </a:r>
            <a:r>
              <a:rPr lang="en-US" dirty="0" err="1" smtClean="0"/>
              <a:t>docker</a:t>
            </a:r>
            <a:r>
              <a:rPr lang="en-US" dirty="0" smtClean="0"/>
              <a:t> Isolation</a:t>
            </a:r>
            <a:endParaRPr lang="en-US" dirty="0"/>
          </a:p>
        </p:txBody>
      </p:sp>
      <p:pic>
        <p:nvPicPr>
          <p:cNvPr id="4" name="Content Placeholder 3"/>
          <p:cNvPicPr>
            <a:picLocks noGrp="1" noChangeAspect="1"/>
          </p:cNvPicPr>
          <p:nvPr>
            <p:ph idx="1"/>
          </p:nvPr>
        </p:nvPicPr>
        <p:blipFill>
          <a:blip r:embed="rId2"/>
          <a:stretch>
            <a:fillRect/>
          </a:stretch>
        </p:blipFill>
        <p:spPr>
          <a:xfrm>
            <a:off x="506413" y="1853248"/>
            <a:ext cx="8947150" cy="2990978"/>
          </a:xfrm>
          <a:prstGeom prst="rect">
            <a:avLst/>
          </a:prstGeom>
        </p:spPr>
      </p:pic>
    </p:spTree>
    <p:extLst>
      <p:ext uri="{BB962C8B-B14F-4D97-AF65-F5344CB8AC3E}">
        <p14:creationId xmlns:p14="http://schemas.microsoft.com/office/powerpoint/2010/main" val="132568306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Docker images</a:t>
            </a:r>
            <a:br>
              <a:rPr lang="en-US" dirty="0" smtClean="0"/>
            </a:br>
            <a:r>
              <a:rPr lang="en-US" sz="2200" dirty="0" smtClean="0"/>
              <a:t>syntax: $</a:t>
            </a:r>
            <a:r>
              <a:rPr lang="en-US" sz="2200" dirty="0" err="1" smtClean="0"/>
              <a:t>docker</a:t>
            </a:r>
            <a:r>
              <a:rPr lang="en-US" sz="2200" dirty="0" smtClean="0"/>
              <a:t> images</a:t>
            </a:r>
            <a:endParaRPr lang="en-US" sz="2200" dirty="0"/>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2"/>
          <a:stretch>
            <a:fillRect/>
          </a:stretch>
        </p:blipFill>
        <p:spPr>
          <a:xfrm>
            <a:off x="939800" y="1853248"/>
            <a:ext cx="6477000" cy="4286250"/>
          </a:xfrm>
          <a:prstGeom prst="rect">
            <a:avLst/>
          </a:prstGeom>
        </p:spPr>
      </p:pic>
    </p:spTree>
    <p:extLst>
      <p:ext uri="{BB962C8B-B14F-4D97-AF65-F5344CB8AC3E}">
        <p14:creationId xmlns:p14="http://schemas.microsoft.com/office/powerpoint/2010/main" val="383367115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9404723" cy="1960282"/>
          </a:xfrm>
        </p:spPr>
        <p:txBody>
          <a:bodyPr/>
          <a:lstStyle/>
          <a:p>
            <a:r>
              <a:rPr lang="en-US" dirty="0" smtClean="0"/>
              <a:t>Downloading/Deleting  </a:t>
            </a:r>
            <a:r>
              <a:rPr lang="en-US" dirty="0"/>
              <a:t>images</a:t>
            </a:r>
            <a:br>
              <a:rPr lang="en-US" dirty="0"/>
            </a:br>
            <a:r>
              <a:rPr lang="en-US" sz="2200" dirty="0" err="1"/>
              <a:t>Images</a:t>
            </a:r>
            <a:r>
              <a:rPr lang="en-US" sz="2200" dirty="0"/>
              <a:t> can be downloaded from Docker Hub using the Docker </a:t>
            </a:r>
            <a:r>
              <a:rPr lang="en-US" sz="2200" b="1" dirty="0"/>
              <a:t>run</a:t>
            </a:r>
            <a:r>
              <a:rPr lang="en-US" sz="2200" dirty="0"/>
              <a:t> command. Let’s see in detail how we can do this</a:t>
            </a:r>
            <a:r>
              <a:rPr lang="en-US" sz="2200" dirty="0" smtClean="0"/>
              <a:t>.</a:t>
            </a:r>
            <a:br>
              <a:rPr lang="en-US" sz="2200" dirty="0" smtClean="0"/>
            </a:br>
            <a:r>
              <a:rPr lang="en-US" sz="2200" dirty="0" smtClean="0"/>
              <a:t>Syntax:  </a:t>
            </a:r>
            <a:r>
              <a:rPr lang="en-US" sz="2200" dirty="0" err="1" smtClean="0"/>
              <a:t>docker</a:t>
            </a:r>
            <a:r>
              <a:rPr lang="en-US" sz="2200" dirty="0" smtClean="0"/>
              <a:t> run image</a:t>
            </a:r>
            <a:endParaRPr lang="en-US" sz="2200" dirty="0"/>
          </a:p>
        </p:txBody>
      </p:sp>
      <p:pic>
        <p:nvPicPr>
          <p:cNvPr id="8" name="Content Placeholder 7"/>
          <p:cNvPicPr>
            <a:picLocks noGrp="1" noChangeAspect="1"/>
          </p:cNvPicPr>
          <p:nvPr>
            <p:ph idx="1"/>
          </p:nvPr>
        </p:nvPicPr>
        <p:blipFill>
          <a:blip r:embed="rId2"/>
          <a:stretch>
            <a:fillRect/>
          </a:stretch>
        </p:blipFill>
        <p:spPr>
          <a:xfrm>
            <a:off x="6154739" y="4289425"/>
            <a:ext cx="2771775" cy="619125"/>
          </a:xfrm>
          <a:prstGeom prst="rect">
            <a:avLst/>
          </a:prstGeom>
        </p:spPr>
      </p:pic>
      <p:pic>
        <p:nvPicPr>
          <p:cNvPr id="6" name="Picture 5"/>
          <p:cNvPicPr>
            <a:picLocks noChangeAspect="1"/>
          </p:cNvPicPr>
          <p:nvPr/>
        </p:nvPicPr>
        <p:blipFill>
          <a:blip r:embed="rId3"/>
          <a:stretch>
            <a:fillRect/>
          </a:stretch>
        </p:blipFill>
        <p:spPr>
          <a:xfrm>
            <a:off x="755650" y="2284412"/>
            <a:ext cx="5289550" cy="2771775"/>
          </a:xfrm>
          <a:prstGeom prst="rect">
            <a:avLst/>
          </a:prstGeom>
        </p:spPr>
      </p:pic>
      <p:pic>
        <p:nvPicPr>
          <p:cNvPr id="7" name="Picture 6"/>
          <p:cNvPicPr>
            <a:picLocks noChangeAspect="1"/>
          </p:cNvPicPr>
          <p:nvPr/>
        </p:nvPicPr>
        <p:blipFill>
          <a:blip r:embed="rId4"/>
          <a:stretch>
            <a:fillRect/>
          </a:stretch>
        </p:blipFill>
        <p:spPr>
          <a:xfrm>
            <a:off x="6154739" y="2413000"/>
            <a:ext cx="5067300" cy="1876425"/>
          </a:xfrm>
          <a:prstGeom prst="rect">
            <a:avLst/>
          </a:prstGeom>
        </p:spPr>
      </p:pic>
      <p:pic>
        <p:nvPicPr>
          <p:cNvPr id="9" name="Picture 8"/>
          <p:cNvPicPr>
            <a:picLocks noChangeAspect="1"/>
          </p:cNvPicPr>
          <p:nvPr/>
        </p:nvPicPr>
        <p:blipFill>
          <a:blip r:embed="rId5"/>
          <a:stretch>
            <a:fillRect/>
          </a:stretch>
        </p:blipFill>
        <p:spPr>
          <a:xfrm>
            <a:off x="6154739" y="4908550"/>
            <a:ext cx="2181225" cy="695325"/>
          </a:xfrm>
          <a:prstGeom prst="rect">
            <a:avLst/>
          </a:prstGeom>
        </p:spPr>
      </p:pic>
      <p:pic>
        <p:nvPicPr>
          <p:cNvPr id="10" name="Picture 9"/>
          <p:cNvPicPr>
            <a:picLocks noChangeAspect="1"/>
          </p:cNvPicPr>
          <p:nvPr/>
        </p:nvPicPr>
        <p:blipFill>
          <a:blip r:embed="rId6"/>
          <a:stretch>
            <a:fillRect/>
          </a:stretch>
        </p:blipFill>
        <p:spPr>
          <a:xfrm>
            <a:off x="755650" y="5122862"/>
            <a:ext cx="4895850" cy="857250"/>
          </a:xfrm>
          <a:prstGeom prst="rect">
            <a:avLst/>
          </a:prstGeom>
        </p:spPr>
      </p:pic>
    </p:spTree>
    <p:extLst>
      <p:ext uri="{BB962C8B-B14F-4D97-AF65-F5344CB8AC3E}">
        <p14:creationId xmlns:p14="http://schemas.microsoft.com/office/powerpoint/2010/main" val="61219302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Docker inspect /Docker </a:t>
            </a:r>
            <a:r>
              <a:rPr lang="en-US" dirty="0" err="1" smtClean="0"/>
              <a:t>histroy</a:t>
            </a:r>
            <a:endParaRPr lang="en-US" dirty="0"/>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2"/>
          <a:stretch>
            <a:fillRect/>
          </a:stretch>
        </p:blipFill>
        <p:spPr>
          <a:xfrm>
            <a:off x="646111" y="1290637"/>
            <a:ext cx="4562475" cy="4048125"/>
          </a:xfrm>
          <a:prstGeom prst="rect">
            <a:avLst/>
          </a:prstGeom>
        </p:spPr>
      </p:pic>
      <p:pic>
        <p:nvPicPr>
          <p:cNvPr id="5" name="Picture 4"/>
          <p:cNvPicPr>
            <a:picLocks noChangeAspect="1"/>
          </p:cNvPicPr>
          <p:nvPr/>
        </p:nvPicPr>
        <p:blipFill>
          <a:blip r:embed="rId3"/>
          <a:stretch>
            <a:fillRect/>
          </a:stretch>
        </p:blipFill>
        <p:spPr>
          <a:xfrm>
            <a:off x="5286068" y="1290637"/>
            <a:ext cx="4886631" cy="4048125"/>
          </a:xfrm>
          <a:prstGeom prst="rect">
            <a:avLst/>
          </a:prstGeom>
        </p:spPr>
      </p:pic>
    </p:spTree>
    <p:extLst>
      <p:ext uri="{BB962C8B-B14F-4D97-AF65-F5344CB8AC3E}">
        <p14:creationId xmlns:p14="http://schemas.microsoft.com/office/powerpoint/2010/main" val="37894080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Docker top </a:t>
            </a:r>
            <a:endParaRPr lang="en-US" dirty="0"/>
          </a:p>
        </p:txBody>
      </p:sp>
      <p:sp>
        <p:nvSpPr>
          <p:cNvPr id="4" name="Rectangle 1"/>
          <p:cNvSpPr>
            <a:spLocks noGrp="1" noChangeArrowheads="1"/>
          </p:cNvSpPr>
          <p:nvPr>
            <p:ph idx="1"/>
          </p:nvPr>
        </p:nvSpPr>
        <p:spPr bwMode="auto">
          <a:xfrm>
            <a:off x="481012" y="1489788"/>
            <a:ext cx="8637587" cy="25391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err="1" smtClean="0">
                <a:ln>
                  <a:noFill/>
                </a:ln>
                <a:solidFill>
                  <a:schemeClr val="tx1"/>
                </a:solidFill>
                <a:effectLst/>
                <a:latin typeface="Arial" panose="020B0604020202020204" pitchFamily="34" charset="0"/>
              </a:rPr>
              <a:t>docker</a:t>
            </a:r>
            <a:r>
              <a:rPr kumimoji="0" lang="en-US" altLang="en-US" sz="1600" b="1" i="0" u="none" strike="noStrike" cap="none" normalizeH="0" baseline="0" dirty="0" smtClean="0">
                <a:ln>
                  <a:noFill/>
                </a:ln>
                <a:solidFill>
                  <a:schemeClr val="tx1"/>
                </a:solidFill>
                <a:effectLst/>
                <a:latin typeface="Arial" panose="020B0604020202020204" pitchFamily="34" charset="0"/>
              </a:rPr>
              <a:t> top</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smtClean="0">
                <a:ln>
                  <a:noFill/>
                </a:ln>
                <a:solidFill>
                  <a:schemeClr val="tx1"/>
                </a:solidFill>
                <a:effectLst/>
                <a:latin typeface="Arial" panose="020B0604020202020204" pitchFamily="34" charset="0"/>
              </a:rPr>
              <a:t>With this command, you can see the top processes within a container.</a:t>
            </a:r>
            <a:endParaRPr kumimoji="0" lang="en-US" altLang="en-US" sz="1300" b="1"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1" i="0" u="none" strike="noStrike" cap="none" normalizeH="0" baseline="0" dirty="0" smtClean="0">
                <a:ln>
                  <a:noFill/>
                </a:ln>
                <a:solidFill>
                  <a:schemeClr val="tx1"/>
                </a:solidFill>
                <a:effectLst/>
                <a:latin typeface="Arial" panose="020B0604020202020204" pitchFamily="34" charset="0"/>
              </a:rPr>
              <a:t>Syntax</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err="1" smtClean="0">
                <a:ln>
                  <a:noFill/>
                </a:ln>
                <a:solidFill>
                  <a:schemeClr val="tx1"/>
                </a:solidFill>
                <a:effectLst/>
                <a:latin typeface="Arial Unicode MS"/>
              </a:rPr>
              <a:t>docker</a:t>
            </a:r>
            <a:r>
              <a:rPr kumimoji="0" lang="en-US" altLang="en-US" sz="1000" b="0" i="0" u="none" strike="noStrike" cap="none" normalizeH="0" baseline="0" dirty="0" smtClean="0">
                <a:ln>
                  <a:noFill/>
                </a:ln>
                <a:solidFill>
                  <a:schemeClr val="tx1"/>
                </a:solidFill>
                <a:effectLst/>
                <a:latin typeface="Arial Unicode MS"/>
              </a:rPr>
              <a:t> top </a:t>
            </a:r>
            <a:r>
              <a:rPr kumimoji="0" lang="en-US" altLang="en-US" sz="1000" b="0" i="0" u="none" strike="noStrike" cap="none" normalizeH="0" baseline="0" dirty="0" err="1" smtClean="0">
                <a:ln>
                  <a:noFill/>
                </a:ln>
                <a:solidFill>
                  <a:schemeClr val="tx1"/>
                </a:solidFill>
                <a:effectLst/>
                <a:latin typeface="Arial Unicode MS"/>
              </a:rPr>
              <a:t>ContainerID</a:t>
            </a:r>
            <a:r>
              <a:rPr kumimoji="0" lang="en-US" altLang="en-US" sz="1000" b="0" i="0" u="none" strike="noStrike" cap="none" normalizeH="0" baseline="0" dirty="0" smtClean="0">
                <a:ln>
                  <a:noFill/>
                </a:ln>
                <a:solidFill>
                  <a:schemeClr val="tx1"/>
                </a:solidFill>
                <a:effectLst/>
                <a:latin typeface="Arial Unicode MS"/>
              </a:rPr>
              <a:t> </a:t>
            </a:r>
            <a:endParaRPr kumimoji="0" lang="en-US" altLang="en-US" sz="1300" b="1"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1" i="0" u="none" strike="noStrike" cap="none" normalizeH="0" baseline="0" dirty="0" smtClean="0">
                <a:ln>
                  <a:noFill/>
                </a:ln>
                <a:solidFill>
                  <a:schemeClr val="tx1"/>
                </a:solidFill>
                <a:effectLst/>
              </a:rPr>
              <a:t>Options</a:t>
            </a:r>
            <a:endParaRPr kumimoji="0" lang="en-US" altLang="en-US" sz="1300" b="1"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100" b="1" i="0" u="none" strike="noStrike" cap="none" normalizeH="0" baseline="0" dirty="0" err="1" smtClean="0">
                <a:ln>
                  <a:noFill/>
                </a:ln>
                <a:solidFill>
                  <a:schemeClr val="tx1"/>
                </a:solidFill>
                <a:effectLst/>
                <a:latin typeface="Arial" panose="020B0604020202020204" pitchFamily="34" charset="0"/>
              </a:rPr>
              <a:t>ContainerID</a:t>
            </a:r>
            <a:r>
              <a:rPr kumimoji="0" lang="en-US" altLang="en-US" sz="1800" b="0" i="0" u="none" strike="noStrike" cap="none" normalizeH="0" baseline="0" dirty="0" smtClean="0">
                <a:ln>
                  <a:noFill/>
                </a:ln>
                <a:solidFill>
                  <a:schemeClr val="tx1"/>
                </a:solidFill>
                <a:effectLst/>
                <a:latin typeface="Arial" panose="020B0604020202020204" pitchFamily="34" charset="0"/>
              </a:rPr>
              <a:t> − This is the Container ID for which you want to see the top processes.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300" b="1"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1" i="0" u="none" strike="noStrike" cap="none" normalizeH="0" baseline="0" dirty="0" smtClean="0">
                <a:ln>
                  <a:noFill/>
                </a:ln>
                <a:solidFill>
                  <a:schemeClr val="tx1"/>
                </a:solidFill>
                <a:effectLst/>
                <a:latin typeface="Arial" panose="020B0604020202020204" pitchFamily="34" charset="0"/>
              </a:rPr>
              <a:t>Return Value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smtClean="0">
                <a:ln>
                  <a:noFill/>
                </a:ln>
                <a:solidFill>
                  <a:schemeClr val="tx1"/>
                </a:solidFill>
                <a:effectLst/>
                <a:latin typeface="Arial" panose="020B0604020202020204" pitchFamily="34" charset="0"/>
              </a:rPr>
              <a:t>The output will show the top-level processes within a container.</a:t>
            </a:r>
            <a:endParaRPr kumimoji="0" lang="en-US" altLang="en-US" sz="1300" b="1"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1" i="0" u="none" strike="noStrike" cap="none" normalizeH="0" baseline="0" dirty="0" smtClean="0">
                <a:ln>
                  <a:noFill/>
                </a:ln>
                <a:solidFill>
                  <a:schemeClr val="tx1"/>
                </a:solidFill>
                <a:effectLst/>
                <a:latin typeface="Arial" panose="020B0604020202020204" pitchFamily="34" charset="0"/>
              </a:rPr>
              <a:t>Example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err="1" smtClean="0">
                <a:ln>
                  <a:noFill/>
                </a:ln>
                <a:solidFill>
                  <a:schemeClr val="tx1"/>
                </a:solidFill>
                <a:effectLst/>
                <a:latin typeface="Arial Unicode MS"/>
              </a:rPr>
              <a:t>sudo</a:t>
            </a:r>
            <a:r>
              <a:rPr kumimoji="0" lang="en-US" altLang="en-US" sz="1000" b="0" i="0" u="none" strike="noStrike" cap="none" normalizeH="0" baseline="0" dirty="0" smtClean="0">
                <a:ln>
                  <a:noFill/>
                </a:ln>
                <a:solidFill>
                  <a:schemeClr val="tx1"/>
                </a:solidFill>
                <a:effectLst/>
                <a:latin typeface="Arial Unicode MS"/>
              </a:rPr>
              <a:t> </a:t>
            </a:r>
            <a:r>
              <a:rPr kumimoji="0" lang="en-US" altLang="en-US" sz="1000" b="0" i="0" u="none" strike="noStrike" cap="none" normalizeH="0" baseline="0" dirty="0" err="1" smtClean="0">
                <a:ln>
                  <a:noFill/>
                </a:ln>
                <a:solidFill>
                  <a:schemeClr val="tx1"/>
                </a:solidFill>
                <a:effectLst/>
                <a:latin typeface="Arial Unicode MS"/>
              </a:rPr>
              <a:t>docker</a:t>
            </a:r>
            <a:r>
              <a:rPr kumimoji="0" lang="en-US" altLang="en-US" sz="1000" b="0" i="0" u="none" strike="noStrike" cap="none" normalizeH="0" baseline="0" dirty="0" smtClean="0">
                <a:ln>
                  <a:noFill/>
                </a:ln>
                <a:solidFill>
                  <a:schemeClr val="tx1"/>
                </a:solidFill>
                <a:effectLst/>
                <a:latin typeface="Arial Unicode MS"/>
              </a:rPr>
              <a:t> top 9f215ed0b0d3 </a:t>
            </a:r>
            <a:endParaRPr kumimoji="0" lang="en-US" altLang="en-US" sz="11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smtClean="0">
                <a:ln>
                  <a:noFill/>
                </a:ln>
                <a:solidFill>
                  <a:schemeClr val="tx1"/>
                </a:solidFill>
                <a:effectLst/>
                <a:latin typeface="Arial" panose="020B0604020202020204" pitchFamily="34" charset="0"/>
              </a:rPr>
              <a:t>The above command will show the top-level processes within a container.</a:t>
            </a:r>
          </a:p>
        </p:txBody>
      </p:sp>
      <p:pic>
        <p:nvPicPr>
          <p:cNvPr id="5" name="Picture 4"/>
          <p:cNvPicPr>
            <a:picLocks noChangeAspect="1"/>
          </p:cNvPicPr>
          <p:nvPr/>
        </p:nvPicPr>
        <p:blipFill>
          <a:blip r:embed="rId2"/>
          <a:stretch>
            <a:fillRect/>
          </a:stretch>
        </p:blipFill>
        <p:spPr>
          <a:xfrm>
            <a:off x="481012" y="4155814"/>
            <a:ext cx="10644187" cy="1820402"/>
          </a:xfrm>
          <a:prstGeom prst="rect">
            <a:avLst/>
          </a:prstGeom>
        </p:spPr>
      </p:pic>
    </p:spTree>
    <p:extLst>
      <p:ext uri="{BB962C8B-B14F-4D97-AF65-F5344CB8AC3E}">
        <p14:creationId xmlns:p14="http://schemas.microsoft.com/office/powerpoint/2010/main" val="143213197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Dokcer</a:t>
            </a:r>
            <a:r>
              <a:rPr lang="en-US" dirty="0" smtClean="0"/>
              <a:t> </a:t>
            </a:r>
            <a:r>
              <a:rPr lang="en-US" dirty="0" err="1" smtClean="0"/>
              <a:t>rm</a:t>
            </a:r>
            <a:r>
              <a:rPr lang="en-US" dirty="0" smtClean="0"/>
              <a:t> /stats</a:t>
            </a:r>
            <a:endParaRPr lang="en-US" dirty="0"/>
          </a:p>
        </p:txBody>
      </p:sp>
      <p:pic>
        <p:nvPicPr>
          <p:cNvPr id="7" name="Picture 6"/>
          <p:cNvPicPr>
            <a:picLocks noChangeAspect="1"/>
          </p:cNvPicPr>
          <p:nvPr/>
        </p:nvPicPr>
        <p:blipFill>
          <a:blip r:embed="rId2"/>
          <a:stretch>
            <a:fillRect/>
          </a:stretch>
        </p:blipFill>
        <p:spPr>
          <a:xfrm>
            <a:off x="6069013" y="1152984"/>
            <a:ext cx="5737224" cy="3657599"/>
          </a:xfrm>
          <a:prstGeom prst="rect">
            <a:avLst/>
          </a:prstGeom>
        </p:spPr>
      </p:pic>
      <p:sp>
        <p:nvSpPr>
          <p:cNvPr id="8" name="Content Placeholder 7"/>
          <p:cNvSpPr>
            <a:spLocks noGrp="1"/>
          </p:cNvSpPr>
          <p:nvPr>
            <p:ph idx="1"/>
          </p:nvPr>
        </p:nvSpPr>
        <p:spPr/>
        <p:txBody>
          <a:bodyPr/>
          <a:lstStyle/>
          <a:p>
            <a:endParaRPr lang="en-US" dirty="0"/>
          </a:p>
        </p:txBody>
      </p:sp>
      <p:pic>
        <p:nvPicPr>
          <p:cNvPr id="9" name="Picture 8"/>
          <p:cNvPicPr>
            <a:picLocks noChangeAspect="1"/>
          </p:cNvPicPr>
          <p:nvPr/>
        </p:nvPicPr>
        <p:blipFill>
          <a:blip r:embed="rId3"/>
          <a:stretch>
            <a:fillRect/>
          </a:stretch>
        </p:blipFill>
        <p:spPr>
          <a:xfrm>
            <a:off x="919162" y="1267283"/>
            <a:ext cx="4876800" cy="3657600"/>
          </a:xfrm>
          <a:prstGeom prst="rect">
            <a:avLst/>
          </a:prstGeom>
        </p:spPr>
      </p:pic>
      <p:pic>
        <p:nvPicPr>
          <p:cNvPr id="10" name="Picture 9"/>
          <p:cNvPicPr>
            <a:picLocks noChangeAspect="1"/>
          </p:cNvPicPr>
          <p:nvPr/>
        </p:nvPicPr>
        <p:blipFill>
          <a:blip r:embed="rId4"/>
          <a:stretch>
            <a:fillRect/>
          </a:stretch>
        </p:blipFill>
        <p:spPr>
          <a:xfrm>
            <a:off x="6069013" y="4810583"/>
            <a:ext cx="5705475" cy="1819275"/>
          </a:xfrm>
          <a:prstGeom prst="rect">
            <a:avLst/>
          </a:prstGeom>
        </p:spPr>
      </p:pic>
    </p:spTree>
    <p:extLst>
      <p:ext uri="{BB962C8B-B14F-4D97-AF65-F5344CB8AC3E}">
        <p14:creationId xmlns:p14="http://schemas.microsoft.com/office/powerpoint/2010/main" val="203256948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408221" y="452718"/>
            <a:ext cx="10729679" cy="6032499"/>
          </a:xfrm>
          <a:prstGeom prst="rect">
            <a:avLst/>
          </a:prstGeom>
        </p:spPr>
      </p:pic>
    </p:spTree>
    <p:extLst>
      <p:ext uri="{BB962C8B-B14F-4D97-AF65-F5344CB8AC3E}">
        <p14:creationId xmlns:p14="http://schemas.microsoft.com/office/powerpoint/2010/main" val="2352268852"/>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Docker Compose</a:t>
            </a:r>
            <a:endParaRPr lang="en-US" dirty="0"/>
          </a:p>
        </p:txBody>
      </p:sp>
      <p:pic>
        <p:nvPicPr>
          <p:cNvPr id="4" name="Content Placeholder 3"/>
          <p:cNvPicPr>
            <a:picLocks noGrp="1" noChangeAspect="1"/>
          </p:cNvPicPr>
          <p:nvPr>
            <p:ph idx="1"/>
          </p:nvPr>
        </p:nvPicPr>
        <p:blipFill>
          <a:blip r:embed="rId2"/>
          <a:stretch>
            <a:fillRect/>
          </a:stretch>
        </p:blipFill>
        <p:spPr>
          <a:xfrm>
            <a:off x="499301" y="1354138"/>
            <a:ext cx="5431599" cy="3053784"/>
          </a:xfrm>
          <a:prstGeom prst="rect">
            <a:avLst/>
          </a:prstGeom>
        </p:spPr>
      </p:pic>
      <p:pic>
        <p:nvPicPr>
          <p:cNvPr id="5" name="Picture 4"/>
          <p:cNvPicPr>
            <a:picLocks noChangeAspect="1"/>
          </p:cNvPicPr>
          <p:nvPr/>
        </p:nvPicPr>
        <p:blipFill>
          <a:blip r:embed="rId3"/>
          <a:stretch>
            <a:fillRect/>
          </a:stretch>
        </p:blipFill>
        <p:spPr>
          <a:xfrm>
            <a:off x="6077710" y="1354138"/>
            <a:ext cx="5490619" cy="3086966"/>
          </a:xfrm>
          <a:prstGeom prst="rect">
            <a:avLst/>
          </a:prstGeom>
        </p:spPr>
      </p:pic>
    </p:spTree>
    <p:extLst>
      <p:ext uri="{BB962C8B-B14F-4D97-AF65-F5344CB8AC3E}">
        <p14:creationId xmlns:p14="http://schemas.microsoft.com/office/powerpoint/2010/main" val="206951057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Docker swarm</a:t>
            </a:r>
            <a:br>
              <a:rPr lang="en-US" dirty="0" smtClean="0"/>
            </a:br>
            <a:r>
              <a:rPr lang="en-US" sz="2200" dirty="0" smtClean="0"/>
              <a:t>Manager Node send instructions to worker Nodes</a:t>
            </a:r>
            <a:endParaRPr lang="en-US" sz="2200" dirty="0"/>
          </a:p>
        </p:txBody>
      </p:sp>
      <p:pic>
        <p:nvPicPr>
          <p:cNvPr id="4" name="Content Placeholder 3"/>
          <p:cNvPicPr>
            <a:picLocks noGrp="1" noChangeAspect="1"/>
          </p:cNvPicPr>
          <p:nvPr>
            <p:ph idx="1"/>
          </p:nvPr>
        </p:nvPicPr>
        <p:blipFill>
          <a:blip r:embed="rId2"/>
          <a:stretch>
            <a:fillRect/>
          </a:stretch>
        </p:blipFill>
        <p:spPr>
          <a:xfrm>
            <a:off x="238261" y="2381844"/>
            <a:ext cx="6100090" cy="3429626"/>
          </a:xfrm>
          <a:prstGeom prst="rect">
            <a:avLst/>
          </a:prstGeom>
        </p:spPr>
      </p:pic>
      <p:pic>
        <p:nvPicPr>
          <p:cNvPr id="6" name="Picture 5"/>
          <p:cNvPicPr>
            <a:picLocks noChangeAspect="1"/>
          </p:cNvPicPr>
          <p:nvPr/>
        </p:nvPicPr>
        <p:blipFill>
          <a:blip r:embed="rId3"/>
          <a:stretch>
            <a:fillRect/>
          </a:stretch>
        </p:blipFill>
        <p:spPr>
          <a:xfrm>
            <a:off x="6465351" y="2381844"/>
            <a:ext cx="5600075" cy="3444144"/>
          </a:xfrm>
          <a:prstGeom prst="rect">
            <a:avLst/>
          </a:prstGeom>
        </p:spPr>
      </p:pic>
    </p:spTree>
    <p:extLst>
      <p:ext uri="{BB962C8B-B14F-4D97-AF65-F5344CB8AC3E}">
        <p14:creationId xmlns:p14="http://schemas.microsoft.com/office/powerpoint/2010/main" val="288702990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5130" y="559006"/>
            <a:ext cx="9404723" cy="1400530"/>
          </a:xfrm>
        </p:spPr>
        <p:txBody>
          <a:bodyPr/>
          <a:lstStyle/>
          <a:p>
            <a:endParaRPr lang="en-US"/>
          </a:p>
        </p:txBody>
      </p:sp>
      <p:sp>
        <p:nvSpPr>
          <p:cNvPr id="3" name="Content Placeholder 2"/>
          <p:cNvSpPr>
            <a:spLocks noGrp="1"/>
          </p:cNvSpPr>
          <p:nvPr>
            <p:ph idx="1"/>
          </p:nvPr>
        </p:nvSpPr>
        <p:spPr/>
        <p:txBody>
          <a:bodyPr/>
          <a:lstStyle/>
          <a:p>
            <a:endParaRPr lang="en-US"/>
          </a:p>
        </p:txBody>
      </p:sp>
      <p:pic>
        <p:nvPicPr>
          <p:cNvPr id="6" name="Picture 5"/>
          <p:cNvPicPr>
            <a:picLocks noChangeAspect="1"/>
          </p:cNvPicPr>
          <p:nvPr/>
        </p:nvPicPr>
        <p:blipFill>
          <a:blip r:embed="rId2"/>
          <a:stretch>
            <a:fillRect/>
          </a:stretch>
        </p:blipFill>
        <p:spPr>
          <a:xfrm>
            <a:off x="1003299" y="789166"/>
            <a:ext cx="10048875" cy="5649734"/>
          </a:xfrm>
          <a:prstGeom prst="rect">
            <a:avLst/>
          </a:prstGeom>
        </p:spPr>
      </p:pic>
    </p:spTree>
    <p:extLst>
      <p:ext uri="{BB962C8B-B14F-4D97-AF65-F5344CB8AC3E}">
        <p14:creationId xmlns:p14="http://schemas.microsoft.com/office/powerpoint/2010/main" val="365599913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646111" y="452718"/>
            <a:ext cx="10812064" cy="6078818"/>
          </a:xfrm>
          <a:prstGeom prst="rect">
            <a:avLst/>
          </a:prstGeom>
        </p:spPr>
      </p:pic>
    </p:spTree>
    <p:extLst>
      <p:ext uri="{BB962C8B-B14F-4D97-AF65-F5344CB8AC3E}">
        <p14:creationId xmlns:p14="http://schemas.microsoft.com/office/powerpoint/2010/main" val="25892587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2"/>
          <a:stretch>
            <a:fillRect/>
          </a:stretch>
        </p:blipFill>
        <p:spPr>
          <a:xfrm>
            <a:off x="646111" y="281444"/>
            <a:ext cx="11064875" cy="6220955"/>
          </a:xfrm>
          <a:prstGeom prst="rect">
            <a:avLst/>
          </a:prstGeom>
        </p:spPr>
      </p:pic>
    </p:spTree>
    <p:extLst>
      <p:ext uri="{BB962C8B-B14F-4D97-AF65-F5344CB8AC3E}">
        <p14:creationId xmlns:p14="http://schemas.microsoft.com/office/powerpoint/2010/main" val="576316546"/>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646111" y="452718"/>
            <a:ext cx="10926761" cy="6143303"/>
          </a:xfrm>
          <a:prstGeom prst="rect">
            <a:avLst/>
          </a:prstGeom>
        </p:spPr>
      </p:pic>
    </p:spTree>
    <p:extLst>
      <p:ext uri="{BB962C8B-B14F-4D97-AF65-F5344CB8AC3E}">
        <p14:creationId xmlns:p14="http://schemas.microsoft.com/office/powerpoint/2010/main" val="1912787131"/>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646111" y="452718"/>
            <a:ext cx="10696575" cy="6013887"/>
          </a:xfrm>
          <a:prstGeom prst="rect">
            <a:avLst/>
          </a:prstGeom>
        </p:spPr>
      </p:pic>
    </p:spTree>
    <p:extLst>
      <p:ext uri="{BB962C8B-B14F-4D97-AF65-F5344CB8AC3E}">
        <p14:creationId xmlns:p14="http://schemas.microsoft.com/office/powerpoint/2010/main" val="3545064848"/>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89917" y="228600"/>
            <a:ext cx="4111162" cy="2311400"/>
          </a:xfrm>
          <a:prstGeom prst="rect">
            <a:avLst/>
          </a:prstGeom>
        </p:spPr>
      </p:pic>
      <p:pic>
        <p:nvPicPr>
          <p:cNvPr id="6" name="Content Placeholder 5"/>
          <p:cNvPicPr>
            <a:picLocks noGrp="1" noChangeAspect="1"/>
          </p:cNvPicPr>
          <p:nvPr>
            <p:ph idx="1"/>
          </p:nvPr>
        </p:nvPicPr>
        <p:blipFill>
          <a:blip r:embed="rId3"/>
          <a:stretch>
            <a:fillRect/>
          </a:stretch>
        </p:blipFill>
        <p:spPr>
          <a:xfrm>
            <a:off x="8423210" y="292101"/>
            <a:ext cx="3652242" cy="2247900"/>
          </a:xfrm>
          <a:prstGeom prst="rect">
            <a:avLst/>
          </a:prstGeom>
        </p:spPr>
      </p:pic>
      <p:pic>
        <p:nvPicPr>
          <p:cNvPr id="5" name="Picture 4"/>
          <p:cNvPicPr>
            <a:picLocks noChangeAspect="1"/>
          </p:cNvPicPr>
          <p:nvPr/>
        </p:nvPicPr>
        <p:blipFill>
          <a:blip r:embed="rId4"/>
          <a:stretch>
            <a:fillRect/>
          </a:stretch>
        </p:blipFill>
        <p:spPr>
          <a:xfrm>
            <a:off x="4518951" y="279400"/>
            <a:ext cx="3863049" cy="2260600"/>
          </a:xfrm>
          <a:prstGeom prst="rect">
            <a:avLst/>
          </a:prstGeom>
        </p:spPr>
      </p:pic>
      <p:pic>
        <p:nvPicPr>
          <p:cNvPr id="7" name="Picture 6"/>
          <p:cNvPicPr>
            <a:picLocks noChangeAspect="1"/>
          </p:cNvPicPr>
          <p:nvPr/>
        </p:nvPicPr>
        <p:blipFill>
          <a:blip r:embed="rId5"/>
          <a:stretch>
            <a:fillRect/>
          </a:stretch>
        </p:blipFill>
        <p:spPr>
          <a:xfrm>
            <a:off x="289917" y="3276600"/>
            <a:ext cx="3697883" cy="2079044"/>
          </a:xfrm>
          <a:prstGeom prst="rect">
            <a:avLst/>
          </a:prstGeom>
        </p:spPr>
      </p:pic>
      <p:pic>
        <p:nvPicPr>
          <p:cNvPr id="8" name="Picture 7"/>
          <p:cNvPicPr>
            <a:picLocks noChangeAspect="1"/>
          </p:cNvPicPr>
          <p:nvPr/>
        </p:nvPicPr>
        <p:blipFill>
          <a:blip r:embed="rId6"/>
          <a:stretch>
            <a:fillRect/>
          </a:stretch>
        </p:blipFill>
        <p:spPr>
          <a:xfrm>
            <a:off x="4191529" y="3276600"/>
            <a:ext cx="3840097" cy="2159000"/>
          </a:xfrm>
          <a:prstGeom prst="rect">
            <a:avLst/>
          </a:prstGeom>
        </p:spPr>
      </p:pic>
      <p:pic>
        <p:nvPicPr>
          <p:cNvPr id="9" name="Picture 8"/>
          <p:cNvPicPr>
            <a:picLocks noChangeAspect="1"/>
          </p:cNvPicPr>
          <p:nvPr/>
        </p:nvPicPr>
        <p:blipFill>
          <a:blip r:embed="rId7"/>
          <a:stretch>
            <a:fillRect/>
          </a:stretch>
        </p:blipFill>
        <p:spPr>
          <a:xfrm>
            <a:off x="8146455" y="3276600"/>
            <a:ext cx="3840097" cy="2159000"/>
          </a:xfrm>
          <a:prstGeom prst="rect">
            <a:avLst/>
          </a:prstGeom>
        </p:spPr>
      </p:pic>
    </p:spTree>
    <p:extLst>
      <p:ext uri="{BB962C8B-B14F-4D97-AF65-F5344CB8AC3E}">
        <p14:creationId xmlns:p14="http://schemas.microsoft.com/office/powerpoint/2010/main" val="3414398345"/>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9404723" cy="2011082"/>
          </a:xfrm>
        </p:spPr>
        <p:txBody>
          <a:bodyPr/>
          <a:lstStyle/>
          <a:p>
            <a:r>
              <a:rPr lang="en-US" dirty="0"/>
              <a:t>Docker Networking</a:t>
            </a:r>
            <a:br>
              <a:rPr lang="en-US" dirty="0"/>
            </a:br>
            <a:r>
              <a:rPr lang="en-US" sz="2200" dirty="0"/>
              <a:t>Docker networking enables a user to link a Docker container to as many networks as he/she requires. Docker Networks are </a:t>
            </a:r>
            <a:r>
              <a:rPr lang="en-US" sz="2200" dirty="0" smtClean="0"/>
              <a:t>used to provide </a:t>
            </a:r>
            <a:r>
              <a:rPr lang="en-US" sz="2200" dirty="0"/>
              <a:t>complete isolation for Docker containers</a:t>
            </a:r>
            <a:r>
              <a:rPr lang="en-US" dirty="0"/>
              <a:t>.</a:t>
            </a:r>
          </a:p>
        </p:txBody>
      </p:sp>
      <p:sp>
        <p:nvSpPr>
          <p:cNvPr id="3" name="Content Placeholder 2"/>
          <p:cNvSpPr>
            <a:spLocks noGrp="1"/>
          </p:cNvSpPr>
          <p:nvPr>
            <p:ph idx="1"/>
          </p:nvPr>
        </p:nvSpPr>
        <p:spPr>
          <a:xfrm>
            <a:off x="1103312" y="2641600"/>
            <a:ext cx="8946541" cy="3606799"/>
          </a:xfrm>
        </p:spPr>
        <p:txBody>
          <a:bodyPr/>
          <a:lstStyle/>
          <a:p>
            <a:pPr marL="0" indent="0">
              <a:buNone/>
            </a:pPr>
            <a:r>
              <a:rPr lang="en-US" b="1" dirty="0"/>
              <a:t>Advantages of Docker Networking</a:t>
            </a:r>
          </a:p>
          <a:p>
            <a:r>
              <a:rPr lang="en-US" dirty="0"/>
              <a:t>Some of the major benefits of using Docker Networking are:</a:t>
            </a:r>
          </a:p>
          <a:p>
            <a:r>
              <a:rPr lang="en-US" dirty="0"/>
              <a:t>They share a single operating system and maintain containers in an isolated environment.</a:t>
            </a:r>
          </a:p>
          <a:p>
            <a:r>
              <a:rPr lang="en-US" dirty="0"/>
              <a:t>It requires fewer OS instances to run the workload.</a:t>
            </a:r>
          </a:p>
          <a:p>
            <a:r>
              <a:rPr lang="en-US" dirty="0"/>
              <a:t>It helps in the fast delivery of software.</a:t>
            </a:r>
          </a:p>
          <a:p>
            <a:r>
              <a:rPr lang="en-US" dirty="0"/>
              <a:t>It helps in application portability</a:t>
            </a:r>
            <a:r>
              <a:rPr lang="en-US" dirty="0" smtClean="0"/>
              <a:t>.</a:t>
            </a:r>
            <a:endParaRPr lang="en-US" dirty="0"/>
          </a:p>
        </p:txBody>
      </p:sp>
    </p:spTree>
    <p:extLst>
      <p:ext uri="{BB962C8B-B14F-4D97-AF65-F5344CB8AC3E}">
        <p14:creationId xmlns:p14="http://schemas.microsoft.com/office/powerpoint/2010/main" val="220815206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9404723" cy="1600200"/>
          </a:xfrm>
        </p:spPr>
        <p:txBody>
          <a:bodyPr/>
          <a:lstStyle/>
          <a:p>
            <a:r>
              <a:rPr lang="en-US" sz="3600" dirty="0"/>
              <a:t>Network Drivers</a:t>
            </a:r>
            <a:br>
              <a:rPr lang="en-US" sz="3600" dirty="0"/>
            </a:br>
            <a:r>
              <a:rPr lang="en-US" sz="2000" dirty="0"/>
              <a:t>Docker supports networking for its containers via network drivers. These drivers have several network drivers.</a:t>
            </a:r>
          </a:p>
        </p:txBody>
      </p:sp>
      <p:sp>
        <p:nvSpPr>
          <p:cNvPr id="3" name="Content Placeholder 2"/>
          <p:cNvSpPr>
            <a:spLocks noGrp="1"/>
          </p:cNvSpPr>
          <p:nvPr>
            <p:ph idx="1"/>
          </p:nvPr>
        </p:nvSpPr>
        <p:spPr/>
        <p:txBody>
          <a:bodyPr/>
          <a:lstStyle/>
          <a:p>
            <a:r>
              <a:rPr lang="en-US" dirty="0" smtClean="0"/>
              <a:t>Bridge</a:t>
            </a:r>
            <a:endParaRPr lang="en-US" sz="1400" dirty="0"/>
          </a:p>
          <a:p>
            <a:r>
              <a:rPr lang="en-US" dirty="0"/>
              <a:t>Host</a:t>
            </a:r>
          </a:p>
          <a:p>
            <a:r>
              <a:rPr lang="en-US" dirty="0"/>
              <a:t>None</a:t>
            </a:r>
          </a:p>
          <a:p>
            <a:r>
              <a:rPr lang="en-US" dirty="0"/>
              <a:t>Overlay</a:t>
            </a:r>
          </a:p>
          <a:p>
            <a:r>
              <a:rPr lang="en-US" dirty="0" err="1"/>
              <a:t>Macvlan</a:t>
            </a:r>
            <a:endParaRPr lang="en-US" dirty="0"/>
          </a:p>
          <a:p>
            <a:pPr marL="0" indent="0">
              <a:buNone/>
            </a:pPr>
            <a:endParaRPr lang="en-US" dirty="0" smtClean="0"/>
          </a:p>
          <a:p>
            <a:pPr marL="0" indent="0">
              <a:buNone/>
            </a:pPr>
            <a:endParaRPr lang="en-US" dirty="0"/>
          </a:p>
        </p:txBody>
      </p:sp>
      <p:pic>
        <p:nvPicPr>
          <p:cNvPr id="4" name="Picture 3"/>
          <p:cNvPicPr>
            <a:picLocks noChangeAspect="1"/>
          </p:cNvPicPr>
          <p:nvPr/>
        </p:nvPicPr>
        <p:blipFill>
          <a:blip r:embed="rId2"/>
          <a:stretch>
            <a:fillRect/>
          </a:stretch>
        </p:blipFill>
        <p:spPr>
          <a:xfrm>
            <a:off x="4217987" y="1717675"/>
            <a:ext cx="6600825" cy="2117725"/>
          </a:xfrm>
          <a:prstGeom prst="rect">
            <a:avLst/>
          </a:prstGeom>
        </p:spPr>
      </p:pic>
      <p:pic>
        <p:nvPicPr>
          <p:cNvPr id="5" name="Picture 4"/>
          <p:cNvPicPr>
            <a:picLocks noChangeAspect="1"/>
          </p:cNvPicPr>
          <p:nvPr/>
        </p:nvPicPr>
        <p:blipFill>
          <a:blip r:embed="rId3"/>
          <a:stretch>
            <a:fillRect/>
          </a:stretch>
        </p:blipFill>
        <p:spPr>
          <a:xfrm>
            <a:off x="4217987" y="4019549"/>
            <a:ext cx="6600825" cy="2228850"/>
          </a:xfrm>
          <a:prstGeom prst="rect">
            <a:avLst/>
          </a:prstGeom>
        </p:spPr>
      </p:pic>
    </p:spTree>
    <p:extLst>
      <p:ext uri="{BB962C8B-B14F-4D97-AF65-F5344CB8AC3E}">
        <p14:creationId xmlns:p14="http://schemas.microsoft.com/office/powerpoint/2010/main" val="39829652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158462"/>
            <a:ext cx="9404723" cy="1694786"/>
          </a:xfrm>
        </p:spPr>
        <p:txBody>
          <a:bodyPr/>
          <a:lstStyle/>
          <a:p>
            <a:r>
              <a:rPr lang="en-US" dirty="0" smtClean="0"/>
              <a:t>Bridge- Most used Network</a:t>
            </a:r>
            <a:br>
              <a:rPr lang="en-US" dirty="0" smtClean="0"/>
            </a:br>
            <a:r>
              <a:rPr lang="en-US" sz="1400" dirty="0" smtClean="0"/>
              <a:t>Its virtual interface that connect all internal </a:t>
            </a:r>
            <a:r>
              <a:rPr lang="en-US" sz="1400" dirty="0" err="1" smtClean="0"/>
              <a:t>docker</a:t>
            </a:r>
            <a:r>
              <a:rPr lang="en-US" sz="1400" dirty="0" smtClean="0"/>
              <a:t> containers to the </a:t>
            </a:r>
            <a:r>
              <a:rPr lang="en-US" sz="1400" dirty="0" err="1" smtClean="0"/>
              <a:t>docker</a:t>
            </a:r>
            <a:r>
              <a:rPr lang="en-US" sz="1400" dirty="0" smtClean="0"/>
              <a:t> host network </a:t>
            </a:r>
            <a:br>
              <a:rPr lang="en-US" sz="1400" dirty="0" smtClean="0"/>
            </a:br>
            <a:r>
              <a:rPr lang="en-US" sz="1400" dirty="0" smtClean="0"/>
              <a:t>Also us docker0 interface</a:t>
            </a:r>
            <a:endParaRPr lang="en-US" sz="1400" dirty="0"/>
          </a:p>
        </p:txBody>
      </p:sp>
      <p:sp>
        <p:nvSpPr>
          <p:cNvPr id="3" name="Content Placeholder 2"/>
          <p:cNvSpPr>
            <a:spLocks noGrp="1"/>
          </p:cNvSpPr>
          <p:nvPr>
            <p:ph idx="1"/>
          </p:nvPr>
        </p:nvSpPr>
        <p:spPr>
          <a:xfrm>
            <a:off x="1103312" y="2052918"/>
            <a:ext cx="8946541" cy="4381133"/>
          </a:xfrm>
        </p:spPr>
        <p:txBody>
          <a:bodyPr>
            <a:normAutofit fontScale="92500" lnSpcReduction="20000"/>
          </a:bodyPr>
          <a:lstStyle/>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r>
              <a:rPr lang="en-US" sz="1700" dirty="0" smtClean="0"/>
              <a:t>Cant do name resolution.</a:t>
            </a:r>
          </a:p>
          <a:p>
            <a:pPr marL="0" indent="0">
              <a:buNone/>
            </a:pPr>
            <a:r>
              <a:rPr lang="en-US" sz="1700" dirty="0" smtClean="0"/>
              <a:t>Each time when redeploy new </a:t>
            </a:r>
            <a:r>
              <a:rPr lang="en-US" sz="1700" dirty="0" err="1" smtClean="0"/>
              <a:t>ip</a:t>
            </a:r>
            <a:endParaRPr lang="en-US" sz="1700" dirty="0" smtClean="0"/>
          </a:p>
          <a:p>
            <a:pPr marL="0" indent="0">
              <a:buNone/>
            </a:pPr>
            <a:r>
              <a:rPr lang="en-US" sz="1700" dirty="0" smtClean="0"/>
              <a:t>Use custom  bridge network  for DNS res.</a:t>
            </a:r>
          </a:p>
          <a:p>
            <a:pPr marL="0" indent="0">
              <a:buNone/>
            </a:pPr>
            <a:r>
              <a:rPr lang="en-US" sz="1700" dirty="0" smtClean="0"/>
              <a:t>Cant isolate containers</a:t>
            </a:r>
          </a:p>
          <a:p>
            <a:pPr marL="0" indent="0">
              <a:buNone/>
            </a:pPr>
            <a:endParaRPr lang="en-US" dirty="0" smtClean="0"/>
          </a:p>
        </p:txBody>
      </p:sp>
      <p:pic>
        <p:nvPicPr>
          <p:cNvPr id="5" name="Picture 4"/>
          <p:cNvPicPr>
            <a:picLocks noChangeAspect="1"/>
          </p:cNvPicPr>
          <p:nvPr/>
        </p:nvPicPr>
        <p:blipFill>
          <a:blip r:embed="rId2"/>
          <a:stretch>
            <a:fillRect/>
          </a:stretch>
        </p:blipFill>
        <p:spPr>
          <a:xfrm>
            <a:off x="646110" y="2224704"/>
            <a:ext cx="10832003" cy="2125807"/>
          </a:xfrm>
          <a:prstGeom prst="rect">
            <a:avLst/>
          </a:prstGeom>
        </p:spPr>
      </p:pic>
      <p:pic>
        <p:nvPicPr>
          <p:cNvPr id="6" name="Picture 5"/>
          <p:cNvPicPr>
            <a:picLocks noChangeAspect="1"/>
          </p:cNvPicPr>
          <p:nvPr/>
        </p:nvPicPr>
        <p:blipFill>
          <a:blip r:embed="rId3"/>
          <a:stretch>
            <a:fillRect/>
          </a:stretch>
        </p:blipFill>
        <p:spPr>
          <a:xfrm>
            <a:off x="5274025" y="2952702"/>
            <a:ext cx="6204088" cy="3538530"/>
          </a:xfrm>
          <a:prstGeom prst="rect">
            <a:avLst/>
          </a:prstGeom>
        </p:spPr>
      </p:pic>
      <p:sp>
        <p:nvSpPr>
          <p:cNvPr id="7" name="Rectangle 6"/>
          <p:cNvSpPr/>
          <p:nvPr/>
        </p:nvSpPr>
        <p:spPr>
          <a:xfrm>
            <a:off x="646110" y="1378703"/>
            <a:ext cx="9013279" cy="646331"/>
          </a:xfrm>
          <a:prstGeom prst="rect">
            <a:avLst/>
          </a:prstGeom>
        </p:spPr>
        <p:txBody>
          <a:bodyPr wrap="square">
            <a:spAutoFit/>
          </a:bodyPr>
          <a:lstStyle/>
          <a:p>
            <a:r>
              <a:rPr lang="en-US" dirty="0"/>
              <a:t>user@app-1:~$ </a:t>
            </a:r>
            <a:r>
              <a:rPr lang="en-US" dirty="0" err="1"/>
              <a:t>docker</a:t>
            </a:r>
            <a:r>
              <a:rPr lang="en-US" dirty="0"/>
              <a:t> run -it -d --name </a:t>
            </a:r>
            <a:r>
              <a:rPr lang="en-US" dirty="0" err="1"/>
              <a:t>nginx</a:t>
            </a:r>
            <a:r>
              <a:rPr lang="en-US" dirty="0"/>
              <a:t> -p 80:80 </a:t>
            </a:r>
            <a:r>
              <a:rPr lang="en-US" dirty="0" err="1"/>
              <a:t>nginx</a:t>
            </a:r>
            <a:endParaRPr lang="en-US" dirty="0"/>
          </a:p>
          <a:p>
            <a:r>
              <a:rPr lang="en-US" dirty="0"/>
              <a:t>6ef62f6354694481a8cc7f7ec1c1c85aae0ce9a4b93641754682f295ff0b8e31</a:t>
            </a:r>
          </a:p>
        </p:txBody>
      </p:sp>
    </p:spTree>
    <p:extLst>
      <p:ext uri="{BB962C8B-B14F-4D97-AF65-F5344CB8AC3E}">
        <p14:creationId xmlns:p14="http://schemas.microsoft.com/office/powerpoint/2010/main" val="181000797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7"/>
            <a:ext cx="9404723" cy="1525711"/>
          </a:xfrm>
        </p:spPr>
        <p:txBody>
          <a:bodyPr/>
          <a:lstStyle/>
          <a:p>
            <a:r>
              <a:rPr lang="en-US" dirty="0" smtClean="0"/>
              <a:t>Host Network</a:t>
            </a:r>
            <a:r>
              <a:rPr lang="en-US" dirty="0"/>
              <a:t/>
            </a:r>
            <a:br>
              <a:rPr lang="en-US" dirty="0"/>
            </a:br>
            <a:r>
              <a:rPr lang="en-US" sz="1400" dirty="0" smtClean="0"/>
              <a:t>When you need to run containers that should connect to other services /resources on the host and use same routing table (</a:t>
            </a:r>
            <a:r>
              <a:rPr lang="en-US" sz="1400" dirty="0" err="1" smtClean="0"/>
              <a:t>i</a:t>
            </a:r>
            <a:r>
              <a:rPr lang="en-US" sz="1400" dirty="0" smtClean="0"/>
              <a:t>. e </a:t>
            </a:r>
            <a:r>
              <a:rPr lang="en-US" sz="1400" dirty="0" err="1" smtClean="0"/>
              <a:t>Wirguard</a:t>
            </a:r>
            <a:r>
              <a:rPr lang="en-US" sz="1400" dirty="0" smtClean="0"/>
              <a:t> VPN container ).</a:t>
            </a:r>
            <a:br>
              <a:rPr lang="en-US" sz="1400" dirty="0" smtClean="0"/>
            </a:br>
            <a:r>
              <a:rPr lang="en-US" sz="1400" dirty="0" smtClean="0"/>
              <a:t>Container behave like any app running on the host and remove the isolation</a:t>
            </a:r>
            <a:br>
              <a:rPr lang="en-US" sz="1400" dirty="0" smtClean="0"/>
            </a:br>
            <a:endParaRPr lang="en-US" dirty="0"/>
          </a:p>
        </p:txBody>
      </p:sp>
      <p:pic>
        <p:nvPicPr>
          <p:cNvPr id="4" name="Content Placeholder 3"/>
          <p:cNvPicPr>
            <a:picLocks noGrp="1" noChangeAspect="1"/>
          </p:cNvPicPr>
          <p:nvPr>
            <p:ph idx="1"/>
          </p:nvPr>
        </p:nvPicPr>
        <p:blipFill>
          <a:blip r:embed="rId2"/>
          <a:stretch>
            <a:fillRect/>
          </a:stretch>
        </p:blipFill>
        <p:spPr>
          <a:xfrm>
            <a:off x="943928" y="2248809"/>
            <a:ext cx="7510116" cy="361950"/>
          </a:xfrm>
          <a:prstGeom prst="rect">
            <a:avLst/>
          </a:prstGeom>
        </p:spPr>
      </p:pic>
      <p:pic>
        <p:nvPicPr>
          <p:cNvPr id="5" name="Picture 4"/>
          <p:cNvPicPr>
            <a:picLocks noChangeAspect="1"/>
          </p:cNvPicPr>
          <p:nvPr/>
        </p:nvPicPr>
        <p:blipFill>
          <a:blip r:embed="rId3"/>
          <a:stretch>
            <a:fillRect/>
          </a:stretch>
        </p:blipFill>
        <p:spPr>
          <a:xfrm>
            <a:off x="768147" y="3093201"/>
            <a:ext cx="7762875" cy="3207847"/>
          </a:xfrm>
          <a:prstGeom prst="rect">
            <a:avLst/>
          </a:prstGeom>
        </p:spPr>
      </p:pic>
    </p:spTree>
    <p:extLst>
      <p:ext uri="{BB962C8B-B14F-4D97-AF65-F5344CB8AC3E}">
        <p14:creationId xmlns:p14="http://schemas.microsoft.com/office/powerpoint/2010/main" val="102700172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6" name="Content Placeholder 5"/>
          <p:cNvPicPr>
            <a:picLocks noGrp="1" noChangeAspect="1"/>
          </p:cNvPicPr>
          <p:nvPr>
            <p:ph idx="1"/>
          </p:nvPr>
        </p:nvPicPr>
        <p:blipFill>
          <a:blip r:embed="rId2"/>
          <a:stretch>
            <a:fillRect/>
          </a:stretch>
        </p:blipFill>
        <p:spPr>
          <a:xfrm>
            <a:off x="7416800" y="452718"/>
            <a:ext cx="4597400" cy="762000"/>
          </a:xfrm>
          <a:prstGeom prst="rect">
            <a:avLst/>
          </a:prstGeom>
        </p:spPr>
      </p:pic>
      <p:pic>
        <p:nvPicPr>
          <p:cNvPr id="4" name="Picture 3"/>
          <p:cNvPicPr>
            <a:picLocks noChangeAspect="1"/>
          </p:cNvPicPr>
          <p:nvPr/>
        </p:nvPicPr>
        <p:blipFill>
          <a:blip r:embed="rId3"/>
          <a:stretch>
            <a:fillRect/>
          </a:stretch>
        </p:blipFill>
        <p:spPr>
          <a:xfrm>
            <a:off x="927099" y="452718"/>
            <a:ext cx="6348411" cy="4093882"/>
          </a:xfrm>
          <a:prstGeom prst="rect">
            <a:avLst/>
          </a:prstGeom>
        </p:spPr>
      </p:pic>
      <p:pic>
        <p:nvPicPr>
          <p:cNvPr id="5" name="Picture 4"/>
          <p:cNvPicPr>
            <a:picLocks noChangeAspect="1"/>
          </p:cNvPicPr>
          <p:nvPr/>
        </p:nvPicPr>
        <p:blipFill>
          <a:blip r:embed="rId4"/>
          <a:stretch>
            <a:fillRect/>
          </a:stretch>
        </p:blipFill>
        <p:spPr>
          <a:xfrm>
            <a:off x="927099" y="4546600"/>
            <a:ext cx="6348411" cy="2175529"/>
          </a:xfrm>
          <a:prstGeom prst="rect">
            <a:avLst/>
          </a:prstGeom>
        </p:spPr>
      </p:pic>
      <p:pic>
        <p:nvPicPr>
          <p:cNvPr id="7" name="Picture 6"/>
          <p:cNvPicPr>
            <a:picLocks noChangeAspect="1"/>
          </p:cNvPicPr>
          <p:nvPr/>
        </p:nvPicPr>
        <p:blipFill>
          <a:blip r:embed="rId5"/>
          <a:stretch>
            <a:fillRect/>
          </a:stretch>
        </p:blipFill>
        <p:spPr>
          <a:xfrm>
            <a:off x="7464797" y="1324788"/>
            <a:ext cx="3514725" cy="847725"/>
          </a:xfrm>
          <a:prstGeom prst="rect">
            <a:avLst/>
          </a:prstGeom>
        </p:spPr>
      </p:pic>
      <p:pic>
        <p:nvPicPr>
          <p:cNvPr id="8" name="Picture 7"/>
          <p:cNvPicPr>
            <a:picLocks noChangeAspect="1"/>
          </p:cNvPicPr>
          <p:nvPr/>
        </p:nvPicPr>
        <p:blipFill>
          <a:blip r:embed="rId6"/>
          <a:stretch>
            <a:fillRect/>
          </a:stretch>
        </p:blipFill>
        <p:spPr>
          <a:xfrm>
            <a:off x="7464797" y="2282583"/>
            <a:ext cx="3514725" cy="847725"/>
          </a:xfrm>
          <a:prstGeom prst="rect">
            <a:avLst/>
          </a:prstGeom>
        </p:spPr>
      </p:pic>
    </p:spTree>
    <p:extLst>
      <p:ext uri="{BB962C8B-B14F-4D97-AF65-F5344CB8AC3E}">
        <p14:creationId xmlns:p14="http://schemas.microsoft.com/office/powerpoint/2010/main" val="31793457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241135" y="139700"/>
            <a:ext cx="11785765" cy="6626258"/>
          </a:xfrm>
          <a:prstGeom prst="rect">
            <a:avLst/>
          </a:prstGeom>
        </p:spPr>
      </p:pic>
    </p:spTree>
    <p:extLst>
      <p:ext uri="{BB962C8B-B14F-4D97-AF65-F5344CB8AC3E}">
        <p14:creationId xmlns:p14="http://schemas.microsoft.com/office/powerpoint/2010/main" val="13580519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241299" y="165992"/>
            <a:ext cx="11623675" cy="6535126"/>
          </a:xfrm>
          <a:prstGeom prst="rect">
            <a:avLst/>
          </a:prstGeom>
        </p:spPr>
      </p:pic>
    </p:spTree>
    <p:extLst>
      <p:ext uri="{BB962C8B-B14F-4D97-AF65-F5344CB8AC3E}">
        <p14:creationId xmlns:p14="http://schemas.microsoft.com/office/powerpoint/2010/main" val="18798448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469899" y="360806"/>
            <a:ext cx="11014075" cy="6192394"/>
          </a:xfrm>
          <a:prstGeom prst="rect">
            <a:avLst/>
          </a:prstGeom>
        </p:spPr>
      </p:pic>
    </p:spTree>
    <p:extLst>
      <p:ext uri="{BB962C8B-B14F-4D97-AF65-F5344CB8AC3E}">
        <p14:creationId xmlns:p14="http://schemas.microsoft.com/office/powerpoint/2010/main" val="6170923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2">
            <a:schemeClr val="dk1"/>
          </a:lnRef>
          <a:fillRef idx="1">
            <a:schemeClr val="lt1"/>
          </a:fillRef>
          <a:effectRef idx="0">
            <a:schemeClr val="dk1"/>
          </a:effectRef>
          <a:fontRef idx="minor">
            <a:schemeClr val="dk1"/>
          </a:fontRef>
        </p:style>
        <p:txBody>
          <a:bodyPr>
            <a:normAutofit fontScale="90000"/>
          </a:bodyPr>
          <a:lstStyle/>
          <a:p>
            <a:r>
              <a:rPr lang="en-US" b="1" dirty="0" smtClean="0"/>
              <a:t>Why Docker</a:t>
            </a:r>
            <a:br>
              <a:rPr lang="en-US" b="1" dirty="0" smtClean="0"/>
            </a:br>
            <a:r>
              <a:rPr lang="en-US" b="1" dirty="0"/>
              <a:t/>
            </a:r>
            <a:br>
              <a:rPr lang="en-US" b="1" dirty="0"/>
            </a:br>
            <a:r>
              <a:rPr lang="en-US" b="1" dirty="0" smtClean="0"/>
              <a:t/>
            </a:r>
            <a:br>
              <a:rPr lang="en-US" b="1" dirty="0" smtClean="0"/>
            </a:br>
            <a:r>
              <a:rPr lang="en-US" b="1" dirty="0"/>
              <a:t/>
            </a:r>
            <a:br>
              <a:rPr lang="en-US" b="1" dirty="0"/>
            </a:br>
            <a:r>
              <a:rPr lang="en-US" b="1" dirty="0" smtClean="0"/>
              <a:t/>
            </a:r>
            <a:br>
              <a:rPr lang="en-US" b="1" dirty="0" smtClean="0"/>
            </a:br>
            <a:endParaRPr lang="en-US" dirty="0"/>
          </a:p>
        </p:txBody>
      </p:sp>
      <p:pic>
        <p:nvPicPr>
          <p:cNvPr id="22" name="Content Placeholder 21"/>
          <p:cNvPicPr>
            <a:picLocks noGrp="1" noChangeAspect="1"/>
          </p:cNvPicPr>
          <p:nvPr>
            <p:ph sz="half" idx="1"/>
          </p:nvPr>
        </p:nvPicPr>
        <p:blipFill>
          <a:blip r:embed="rId2"/>
          <a:stretch>
            <a:fillRect/>
          </a:stretch>
        </p:blipFill>
        <p:spPr>
          <a:xfrm>
            <a:off x="1103313" y="2415187"/>
            <a:ext cx="4395787" cy="3486539"/>
          </a:xfrm>
          <a:prstGeom prst="rect">
            <a:avLst/>
          </a:prstGeom>
        </p:spPr>
      </p:pic>
      <p:sp>
        <p:nvSpPr>
          <p:cNvPr id="23" name="Content Placeholder 22"/>
          <p:cNvSpPr>
            <a:spLocks noGrp="1"/>
          </p:cNvSpPr>
          <p:nvPr>
            <p:ph sz="half" idx="2"/>
          </p:nvPr>
        </p:nvSpPr>
        <p:spPr/>
        <p:txBody>
          <a:bodyPr/>
          <a:lstStyle/>
          <a:p>
            <a:endParaRPr lang="en-US"/>
          </a:p>
        </p:txBody>
      </p:sp>
      <p:pic>
        <p:nvPicPr>
          <p:cNvPr id="24" name="Picture 23"/>
          <p:cNvPicPr>
            <a:picLocks noChangeAspect="1"/>
          </p:cNvPicPr>
          <p:nvPr/>
        </p:nvPicPr>
        <p:blipFill>
          <a:blip r:embed="rId3"/>
          <a:stretch>
            <a:fillRect/>
          </a:stretch>
        </p:blipFill>
        <p:spPr>
          <a:xfrm>
            <a:off x="5654493" y="2125306"/>
            <a:ext cx="4902200" cy="4333875"/>
          </a:xfrm>
          <a:prstGeom prst="rect">
            <a:avLst/>
          </a:prstGeom>
        </p:spPr>
      </p:pic>
    </p:spTree>
    <p:extLst>
      <p:ext uri="{BB962C8B-B14F-4D97-AF65-F5344CB8AC3E}">
        <p14:creationId xmlns:p14="http://schemas.microsoft.com/office/powerpoint/2010/main" val="2190637910"/>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emplate>Ion</Template>
  <TotalTime>3465</TotalTime>
  <Words>591</Words>
  <Application>Microsoft Office PowerPoint</Application>
  <PresentationFormat>Widescreen</PresentationFormat>
  <Paragraphs>104</Paragraphs>
  <Slides>58</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58</vt:i4>
      </vt:variant>
    </vt:vector>
  </HeadingPairs>
  <TitlesOfParts>
    <vt:vector size="63" baseType="lpstr">
      <vt:lpstr>Arial</vt:lpstr>
      <vt:lpstr>Arial Unicode MS</vt:lpstr>
      <vt:lpstr>Century Gothic</vt:lpstr>
      <vt:lpstr>Wingdings 3</vt:lpstr>
      <vt:lpstr>Ion</vt:lpstr>
      <vt:lpstr>Docker  Course</vt:lpstr>
      <vt:lpstr>Docker container vs Virtual Machine</vt:lpstr>
      <vt:lpstr>PowerPoint Presentation</vt:lpstr>
      <vt:lpstr>PowerPoint Presentation</vt:lpstr>
      <vt:lpstr>PowerPoint Presentation</vt:lpstr>
      <vt:lpstr>PowerPoint Presentation</vt:lpstr>
      <vt:lpstr>PowerPoint Presentation</vt:lpstr>
      <vt:lpstr>PowerPoint Presentation</vt:lpstr>
      <vt:lpstr>Why Docker     </vt:lpstr>
      <vt:lpstr>#docker run –it redis</vt:lpstr>
      <vt:lpstr>Docker Arch </vt:lpstr>
      <vt:lpstr>PowerPoint Presentation</vt:lpstr>
      <vt:lpstr>What is container ? When Running last command docker CLI reaches Docker Hub and Downloaded image called redis ( in memory datastore)</vt:lpstr>
      <vt:lpstr>Docker image and container </vt:lpstr>
      <vt:lpstr>PowerPoint Presentation</vt:lpstr>
      <vt:lpstr>PowerPoint Presentation</vt:lpstr>
      <vt:lpstr>PowerPoint Presentation</vt:lpstr>
      <vt:lpstr>PowerPoint Presentation</vt:lpstr>
      <vt:lpstr>Docker Registry deleting repository is not reversible ( it will gone)  Docker Hub is a registry service on the cloud that allows you to download Docker images that are built by other communities. You can also upload your own Docker built images to Docker hub. In this chapter, we will see how to download and the use the Jenkins Docker image from Docker hub. </vt:lpstr>
      <vt:lpstr>PowerPoint Presentation</vt:lpstr>
      <vt:lpstr>Docker : Mac / Windows  docker client: tool to help us interact with Docker Daemon</vt:lpstr>
      <vt:lpstr>Installing Docker in Linux</vt:lpstr>
      <vt:lpstr>Installing Docker on Linux </vt:lpstr>
      <vt:lpstr>$docker –version / docker run hello-world </vt:lpstr>
      <vt:lpstr>Docker run flow</vt:lpstr>
      <vt:lpstr>Image filesystem(default programs)</vt:lpstr>
      <vt:lpstr>PowerPoint Presentation</vt:lpstr>
      <vt:lpstr>$ docker version Client:  Version:           20.10.5+dfsg1  API version:       1.41  Go version:        go1.15.9  Git commit:        55c4c88  Built:             Wed Aug  4 19:55:57 2021  OS/Arch:           linux/amd64  Context:           default  Experimental:      true </vt:lpstr>
      <vt:lpstr>Run First Program $docker run hello-world when executing: we took snapshot and stick that program into container and run startup command hello-world</vt:lpstr>
      <vt:lpstr>Container lifecycle Docker run : create image file system snapshot and start the startup command : docker start –a ( give output to terminal)</vt:lpstr>
      <vt:lpstr>List running containers $docker ps  $docker ps –a $docker run busybox ping google.com </vt:lpstr>
      <vt:lpstr>Once container created we cant change the default startup command </vt:lpstr>
      <vt:lpstr>Deleting stopped containers i.e to save space  : $docker system prune</vt:lpstr>
      <vt:lpstr>Docker retrieve Logs</vt:lpstr>
      <vt:lpstr>Stopping containers: Sigterm/SigKill</vt:lpstr>
      <vt:lpstr>Docker stop: wait for processes to finish smoothly( has 10 seconds before kill), while kill ask to finish immediately</vt:lpstr>
      <vt:lpstr>Override the startup command $docker run busybox echo hi man $docker run hello-world ls ( will not work)  </vt:lpstr>
      <vt:lpstr>Docker run redis  Redis : in-memory datastore for web app you can us it with run command also  to get into running container with shell access: </vt:lpstr>
      <vt:lpstr>Executing commands inside running container</vt:lpstr>
      <vt:lpstr>Demo : docker Isolation</vt:lpstr>
      <vt:lpstr>Docker images syntax: $docker images</vt:lpstr>
      <vt:lpstr>Downloading/Deleting  images Images can be downloaded from Docker Hub using the Docker run command. Let’s see in detail how we can do this. Syntax:  docker run image</vt:lpstr>
      <vt:lpstr>Docker inspect /Docker histroy</vt:lpstr>
      <vt:lpstr>Docker top </vt:lpstr>
      <vt:lpstr>Dokcer rm /stats</vt:lpstr>
      <vt:lpstr>PowerPoint Presentation</vt:lpstr>
      <vt:lpstr>Docker Compose</vt:lpstr>
      <vt:lpstr>Docker swarm Manager Node send instructions to worker Nodes</vt:lpstr>
      <vt:lpstr>PowerPoint Presentation</vt:lpstr>
      <vt:lpstr>PowerPoint Presentation</vt:lpstr>
      <vt:lpstr>PowerPoint Presentation</vt:lpstr>
      <vt:lpstr>PowerPoint Presentation</vt:lpstr>
      <vt:lpstr>PowerPoint Presentation</vt:lpstr>
      <vt:lpstr>Docker Networking Docker networking enables a user to link a Docker container to as many networks as he/she requires. Docker Networks are used to provide complete isolation for Docker containers.</vt:lpstr>
      <vt:lpstr>Network Drivers Docker supports networking for its containers via network drivers. These drivers have several network drivers.</vt:lpstr>
      <vt:lpstr>Bridge- Most used Network Its virtual interface that connect all internal docker containers to the docker host network  Also us docker0 interface</vt:lpstr>
      <vt:lpstr>Host Network When you need to run containers that should connect to other services /resources on the host and use same routing table (i. e Wirguard VPN container ). Container behave like any app running on the host and remove the isolation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Docker  Course</dc:title>
  <dc:creator>loay.abdallatif</dc:creator>
  <cp:lastModifiedBy>loay.abdallatif</cp:lastModifiedBy>
  <cp:revision>55</cp:revision>
  <dcterms:created xsi:type="dcterms:W3CDTF">2021-12-28T19:47:32Z</dcterms:created>
  <dcterms:modified xsi:type="dcterms:W3CDTF">2022-01-05T13:59:54Z</dcterms:modified>
</cp:coreProperties>
</file>